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6" r:id="rId2"/>
  </p:sldMasterIdLst>
  <p:notesMasterIdLst>
    <p:notesMasterId r:id="rId28"/>
  </p:notesMasterIdLst>
  <p:sldIdLst>
    <p:sldId id="256" r:id="rId3"/>
    <p:sldId id="334" r:id="rId4"/>
    <p:sldId id="313" r:id="rId5"/>
    <p:sldId id="311" r:id="rId6"/>
    <p:sldId id="312" r:id="rId7"/>
    <p:sldId id="308" r:id="rId8"/>
    <p:sldId id="309" r:id="rId9"/>
    <p:sldId id="310" r:id="rId10"/>
    <p:sldId id="366" r:id="rId11"/>
    <p:sldId id="367" r:id="rId12"/>
    <p:sldId id="368" r:id="rId13"/>
    <p:sldId id="369" r:id="rId14"/>
    <p:sldId id="370" r:id="rId15"/>
    <p:sldId id="371" r:id="rId16"/>
    <p:sldId id="372" r:id="rId17"/>
    <p:sldId id="373" r:id="rId18"/>
    <p:sldId id="374" r:id="rId19"/>
    <p:sldId id="375" r:id="rId20"/>
    <p:sldId id="376" r:id="rId21"/>
    <p:sldId id="377" r:id="rId22"/>
    <p:sldId id="378" r:id="rId23"/>
    <p:sldId id="379" r:id="rId24"/>
    <p:sldId id="380" r:id="rId25"/>
    <p:sldId id="381" r:id="rId26"/>
    <p:sldId id="335" r:id="rId27"/>
  </p:sldIdLst>
  <p:sldSz cx="24384000" cy="13716000"/>
  <p:notesSz cx="6797675" cy="9926638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228600" algn="l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457200" algn="l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685800" algn="l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914400" algn="l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1143000" algn="l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1371600" algn="l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1600200" algn="l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1828800" algn="l" defTabSz="6429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521415D9-36F7-43E2-AB2F-B90AF26B5E84}">
      <p14:sectionLst xmlns:p14="http://schemas.microsoft.com/office/powerpoint/2010/main">
        <p14:section name="Introduction" id="{8377E44C-CD7D-4EA4-9D3E-33EB36591A9A}">
          <p14:sldIdLst>
            <p14:sldId id="256"/>
            <p14:sldId id="334"/>
            <p14:sldId id="313"/>
          </p14:sldIdLst>
        </p14:section>
        <p14:section name="Thonny Setup" id="{003FC027-FF4D-45FD-B057-FF6075E53724}">
          <p14:sldIdLst>
            <p14:sldId id="311"/>
            <p14:sldId id="312"/>
            <p14:sldId id="308"/>
            <p14:sldId id="309"/>
            <p14:sldId id="310"/>
          </p14:sldIdLst>
        </p14:section>
        <p14:section name="Lesson 11" id="{23ED9626-A188-4509-AE84-185B742E583F}">
          <p14:sldIdLst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3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30"/>
    <a:srgbClr val="800000"/>
    <a:srgbClr val="860043"/>
    <a:srgbClr val="00F285"/>
    <a:srgbClr val="00C46B"/>
    <a:srgbClr val="00FE8B"/>
    <a:srgbClr val="00A659"/>
    <a:srgbClr val="E33989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2982" autoAdjust="0"/>
  </p:normalViewPr>
  <p:slideViewPr>
    <p:cSldViewPr snapToGrid="0" snapToObjects="1">
      <p:cViewPr varScale="1">
        <p:scale>
          <a:sx n="57" d="100"/>
          <a:sy n="57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06357" y="4715153"/>
            <a:ext cx="4984962" cy="4466987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0562332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 b="1" i="0">
        <a:latin typeface="Helvetica Bold" charset="0"/>
        <a:ea typeface="Helvetica Bold" charset="0"/>
        <a:cs typeface="Helvetica Bold" charset="0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FIRST PAGE">
    <p:bg>
      <p:bgPr>
        <a:solidFill>
          <a:srgbClr val="2F33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olygon"/>
          <p:cNvSpPr/>
          <p:nvPr/>
        </p:nvSpPr>
        <p:spPr>
          <a:xfrm rot="19800000">
            <a:off x="11906981" y="12543818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i="0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63430" y="12632343"/>
            <a:ext cx="657140" cy="473076"/>
          </a:xfrm>
          <a:prstGeom prst="rect">
            <a:avLst/>
          </a:prstGeom>
        </p:spPr>
        <p:txBody>
          <a:bodyPr wrap="square"/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IGHT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i="0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63430" y="12599882"/>
            <a:ext cx="657140" cy="473076"/>
          </a:xfrm>
          <a:prstGeom prst="rect">
            <a:avLst/>
          </a:prstGeom>
        </p:spPr>
        <p:txBody>
          <a:bodyPr wrap="square"/>
          <a:lstStyle>
            <a:lvl1pPr>
              <a:defRPr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9" name="Line"/>
          <p:cNvSpPr/>
          <p:nvPr/>
        </p:nvSpPr>
        <p:spPr>
          <a:xfrm>
            <a:off x="721766" y="2540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i="0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xfrm>
            <a:off x="721766" y="760710"/>
            <a:ext cx="18499635" cy="1142081"/>
          </a:xfrm>
          <a:prstGeom prst="rect">
            <a:avLst/>
          </a:prstGeom>
        </p:spPr>
        <p:txBody>
          <a:bodyPr anchor="t"/>
          <a:lstStyle>
            <a:lvl1pPr defTabSz="642937">
              <a:lnSpc>
                <a:spcPct val="100000"/>
              </a:lnSpc>
              <a:defRPr sz="5600">
                <a:solidFill>
                  <a:srgbClr val="2F333A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81" name="Text"/>
          <p:cNvSpPr txBox="1">
            <a:spLocks noGrp="1"/>
          </p:cNvSpPr>
          <p:nvPr>
            <p:ph type="body" sz="quarter" idx="13"/>
          </p:nvPr>
        </p:nvSpPr>
        <p:spPr>
          <a:xfrm>
            <a:off x="721766" y="1664561"/>
            <a:ext cx="18499635" cy="676276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SzTx/>
              <a:buNone/>
              <a:defRPr sz="3500">
                <a:solidFill>
                  <a:srgbClr val="929292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FIRST PAGE">
    <p:bg>
      <p:bgPr>
        <a:solidFill>
          <a:srgbClr val="2F33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olygon"/>
          <p:cNvSpPr/>
          <p:nvPr/>
        </p:nvSpPr>
        <p:spPr>
          <a:xfrm rot="19800000">
            <a:off x="11906981" y="12543818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Arial Regular" charset="0"/>
              <a:ea typeface="Arial Regular" charset="0"/>
              <a:cs typeface="Arial Regular" charset="0"/>
            </a:endParaRPr>
          </a:p>
        </p:txBody>
      </p:sp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63430" y="12632343"/>
            <a:ext cx="657140" cy="482823"/>
          </a:xfrm>
          <a:prstGeom prst="rect">
            <a:avLst/>
          </a:prstGeom>
        </p:spPr>
        <p:txBody>
          <a:bodyPr wrap="square"/>
          <a:lstStyle>
            <a:lvl1pPr>
              <a:defRPr b="0" i="0">
                <a:solidFill>
                  <a:srgbClr val="FFFFFF"/>
                </a:solidFill>
                <a:latin typeface="Arial Regular" charset="0"/>
                <a:ea typeface="Arial Regular" charset="0"/>
                <a:cs typeface="Arial Regular" charset="0"/>
                <a:sym typeface="Helvetica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09778673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Arial Regular" charset="0"/>
              <a:ea typeface="Arial Regular" charset="0"/>
              <a:cs typeface="Arial Regular" charset="0"/>
            </a:endParaRP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63430" y="12599882"/>
            <a:ext cx="657140" cy="482823"/>
          </a:xfrm>
          <a:prstGeom prst="rect">
            <a:avLst/>
          </a:prstGeom>
        </p:spPr>
        <p:txBody>
          <a:bodyPr wrap="square"/>
          <a:lstStyle>
            <a:lvl1pPr>
              <a:defRPr b="0" i="0">
                <a:solidFill>
                  <a:srgbClr val="FFFFFF"/>
                </a:solidFill>
                <a:latin typeface="Arial Regular" charset="0"/>
                <a:ea typeface="Arial Regular" charset="0"/>
                <a:cs typeface="Arial Regular" charset="0"/>
                <a:sym typeface="Helvetica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7469249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IGHT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Arial Regular" charset="0"/>
              <a:ea typeface="Arial Regular" charset="0"/>
              <a:cs typeface="Arial Regular" charset="0"/>
            </a:endParaRP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63430" y="12599882"/>
            <a:ext cx="657140" cy="482823"/>
          </a:xfrm>
          <a:prstGeom prst="rect">
            <a:avLst/>
          </a:prstGeom>
        </p:spPr>
        <p:txBody>
          <a:bodyPr wrap="square"/>
          <a:lstStyle>
            <a:lvl1pPr>
              <a:defRPr b="0" i="0">
                <a:solidFill>
                  <a:srgbClr val="FFFFFF"/>
                </a:solidFill>
                <a:latin typeface="Arial Regular" charset="0"/>
                <a:ea typeface="Arial Regular" charset="0"/>
                <a:cs typeface="Arial Regular" charset="0"/>
                <a:sym typeface="Helvetica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9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Arial Regular" charset="0"/>
              <a:ea typeface="Arial Regular" charset="0"/>
              <a:cs typeface="Arial Regular" charset="0"/>
            </a:endParaRPr>
          </a:p>
        </p:txBody>
      </p:sp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xfrm>
            <a:off x="721766" y="379710"/>
            <a:ext cx="18499635" cy="1142081"/>
          </a:xfrm>
          <a:prstGeom prst="rect">
            <a:avLst/>
          </a:prstGeom>
        </p:spPr>
        <p:txBody>
          <a:bodyPr anchor="t"/>
          <a:lstStyle>
            <a:lvl1pPr defTabSz="642937">
              <a:lnSpc>
                <a:spcPct val="100000"/>
              </a:lnSpc>
              <a:defRPr sz="6000" b="0" i="0">
                <a:solidFill>
                  <a:srgbClr val="000000"/>
                </a:solidFill>
                <a:latin typeface="Arial Regular" charset="0"/>
                <a:ea typeface="Arial Regular" charset="0"/>
                <a:cs typeface="Arial Regular" charset="0"/>
                <a:sym typeface="Helvetica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81" name="Text"/>
          <p:cNvSpPr txBox="1">
            <a:spLocks noGrp="1"/>
          </p:cNvSpPr>
          <p:nvPr>
            <p:ph type="body" sz="quarter" idx="13"/>
          </p:nvPr>
        </p:nvSpPr>
        <p:spPr>
          <a:xfrm>
            <a:off x="721766" y="1283561"/>
            <a:ext cx="18499635" cy="676276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>
              <a:buSzTx/>
              <a:buNone/>
              <a:defRPr sz="3500">
                <a:solidFill>
                  <a:srgbClr val="929292"/>
                </a:solidFill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554249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27551" y="13073062"/>
            <a:ext cx="519373" cy="482823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 algn="ctr" defTabSz="821531">
              <a:defRPr sz="2200" b="0" i="0">
                <a:latin typeface="Helvetica Light" charset="0"/>
                <a:ea typeface="Helvetica Light" charset="0"/>
                <a:cs typeface="Helvetica Light" charset="0"/>
                <a:sym typeface="Helvetica Neue Light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5" name="Rectangle"/>
          <p:cNvSpPr/>
          <p:nvPr userDrawn="1"/>
        </p:nvSpPr>
        <p:spPr>
          <a:xfrm>
            <a:off x="20219289" y="709910"/>
            <a:ext cx="4164712" cy="162376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Arial Regular" charset="0"/>
              <a:ea typeface="Arial Regular" charset="0"/>
              <a:cs typeface="Arial Regular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9122" y="976076"/>
            <a:ext cx="3205046" cy="1091430"/>
          </a:xfrm>
          <a:prstGeom prst="rect">
            <a:avLst/>
          </a:prstGeom>
        </p:spPr>
      </p:pic>
      <p:sp>
        <p:nvSpPr>
          <p:cNvPr id="7" name="Line"/>
          <p:cNvSpPr/>
          <p:nvPr userDrawn="1"/>
        </p:nvSpPr>
        <p:spPr>
          <a:xfrm>
            <a:off x="20219289" y="709910"/>
            <a:ext cx="1" cy="1623762"/>
          </a:xfrm>
          <a:prstGeom prst="line">
            <a:avLst/>
          </a:prstGeom>
          <a:ln w="889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Arial Regular" charset="0"/>
              <a:ea typeface="Arial Regular" charset="0"/>
              <a:cs typeface="Arial Regular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</p:sldLayoutIdLst>
  <p:transition spd="med"/>
  <p:txStyles>
    <p:titleStyle>
      <a:lvl1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Helvetica Bold" charset="0"/>
          <a:ea typeface="Helvetica Bold" charset="0"/>
          <a:cs typeface="Helvetica Bold" charset="0"/>
          <a:sym typeface="Helvetica Neue"/>
        </a:defRPr>
      </a:lvl1pPr>
      <a:lvl2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388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‣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34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77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24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66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14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55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04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44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1978" y="13073062"/>
            <a:ext cx="490518" cy="482823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 algn="ctr" defTabSz="821531">
              <a:defRPr sz="2200" b="0" i="0">
                <a:latin typeface="Arial Regular" charset="0"/>
                <a:ea typeface="Arial Regular" charset="0"/>
                <a:cs typeface="Arial Regular" charset="0"/>
                <a:sym typeface="Helvetica Neue Light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6" name="Rectangle"/>
          <p:cNvSpPr/>
          <p:nvPr userDrawn="1"/>
        </p:nvSpPr>
        <p:spPr>
          <a:xfrm>
            <a:off x="20219289" y="709910"/>
            <a:ext cx="4164712" cy="162376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Arial Regular" charset="0"/>
              <a:ea typeface="Arial Regular" charset="0"/>
              <a:cs typeface="Arial Regula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9122" y="976076"/>
            <a:ext cx="3205046" cy="1091430"/>
          </a:xfrm>
          <a:prstGeom prst="rect">
            <a:avLst/>
          </a:prstGeom>
        </p:spPr>
      </p:pic>
      <p:sp>
        <p:nvSpPr>
          <p:cNvPr id="7" name="Line"/>
          <p:cNvSpPr/>
          <p:nvPr userDrawn="1"/>
        </p:nvSpPr>
        <p:spPr>
          <a:xfrm>
            <a:off x="20263938" y="709910"/>
            <a:ext cx="1" cy="1623762"/>
          </a:xfrm>
          <a:prstGeom prst="line">
            <a:avLst/>
          </a:prstGeom>
          <a:ln w="889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0" i="0" dirty="0">
              <a:latin typeface="Arial Regular" charset="0"/>
              <a:ea typeface="Arial Regular" charset="0"/>
              <a:cs typeface="Arial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57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</p:sldLayoutIdLst>
  <p:transition spd="med"/>
  <p:txStyles>
    <p:titleStyle>
      <a:lvl1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Arial Bold" charset="0"/>
          <a:ea typeface="Arial Bold" charset="0"/>
          <a:cs typeface="Arial Bold" charset="0"/>
          <a:sym typeface="Helvetica Neue"/>
        </a:defRPr>
      </a:lvl1pPr>
      <a:lvl2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821531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all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388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‣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Regular" charset="0"/>
          <a:ea typeface="Arial Regular" charset="0"/>
          <a:cs typeface="Arial Regular" charset="0"/>
          <a:sym typeface="Helvetica Light"/>
        </a:defRPr>
      </a:lvl1pPr>
      <a:lvl2pPr marL="8334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Regular" charset="0"/>
          <a:ea typeface="Arial Regular" charset="0"/>
          <a:cs typeface="Arial Regular" charset="0"/>
          <a:sym typeface="Helvetica Light"/>
        </a:defRPr>
      </a:lvl2pPr>
      <a:lvl3pPr marL="1277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Regular" charset="0"/>
          <a:ea typeface="Arial Regular" charset="0"/>
          <a:cs typeface="Arial Regular" charset="0"/>
          <a:sym typeface="Helvetica Light"/>
        </a:defRPr>
      </a:lvl3pPr>
      <a:lvl4pPr marL="17224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Regular" charset="0"/>
          <a:ea typeface="Arial Regular" charset="0"/>
          <a:cs typeface="Arial Regular" charset="0"/>
          <a:sym typeface="Helvetica Light"/>
        </a:defRPr>
      </a:lvl4pPr>
      <a:lvl5pPr marL="2166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Arial Regular" charset="0"/>
          <a:ea typeface="Arial Regular" charset="0"/>
          <a:cs typeface="Arial Regular" charset="0"/>
          <a:sym typeface="Helvetica Light"/>
        </a:defRPr>
      </a:lvl5pPr>
      <a:lvl6pPr marL="26114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55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04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44937" marR="0" indent="-388937" algn="l" defTabSz="642937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45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F075827C-30E9-71E2-271B-4C54A5EC71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11" y="4955880"/>
            <a:ext cx="7920000" cy="2440367"/>
          </a:xfrm>
          <a:prstGeom prst="rect">
            <a:avLst/>
          </a:prstGeom>
        </p:spPr>
      </p:pic>
      <p:sp>
        <p:nvSpPr>
          <p:cNvPr id="113" name="Polygon"/>
          <p:cNvSpPr/>
          <p:nvPr/>
        </p:nvSpPr>
        <p:spPr>
          <a:xfrm rot="19800000">
            <a:off x="11906981" y="12543818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17" name="Line"/>
          <p:cNvSpPr/>
          <p:nvPr/>
        </p:nvSpPr>
        <p:spPr>
          <a:xfrm>
            <a:off x="10088558" y="4759443"/>
            <a:ext cx="1" cy="3228976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18" name="Robot Mazes KS4"/>
          <p:cNvSpPr txBox="1"/>
          <p:nvPr/>
        </p:nvSpPr>
        <p:spPr>
          <a:xfrm>
            <a:off x="10946701" y="7308098"/>
            <a:ext cx="5283497" cy="882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>
            <a:lvl1pPr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r>
              <a:rPr lang="en-GB" dirty="0">
                <a:latin typeface="Helvetica Light" charset="0"/>
                <a:ea typeface="Helvetica Light" charset="0"/>
                <a:cs typeface="Helvetica Light" charset="0"/>
              </a:rPr>
              <a:t>Computer Science</a:t>
            </a:r>
            <a:endParaRPr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63430" y="12606760"/>
            <a:ext cx="657140" cy="47307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 dirty="0"/>
          </a:p>
        </p:txBody>
      </p:sp>
      <p:sp>
        <p:nvSpPr>
          <p:cNvPr id="120" name="Line"/>
          <p:cNvSpPr/>
          <p:nvPr/>
        </p:nvSpPr>
        <p:spPr>
          <a:xfrm>
            <a:off x="11030210" y="8339347"/>
            <a:ext cx="1759569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2E18B17-70A8-43E8-99DD-F582F0C70B90}"/>
              </a:ext>
            </a:extLst>
          </p:cNvPr>
          <p:cNvSpPr txBox="1"/>
          <p:nvPr/>
        </p:nvSpPr>
        <p:spPr>
          <a:xfrm>
            <a:off x="10872216" y="4494300"/>
            <a:ext cx="13048488" cy="29019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l" defTabSz="642937" rtl="0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11200" b="1" cap="all" dirty="0">
                <a:solidFill>
                  <a:schemeClr val="bg1"/>
                </a:solidFill>
                <a:latin typeface="Helvetica" panose="020B0403020202020204" pitchFamily="34" charset="0"/>
              </a:rPr>
              <a:t>creating the</a:t>
            </a:r>
            <a:br>
              <a:rPr lang="en-GB" sz="11200" b="1" cap="all" dirty="0">
                <a:solidFill>
                  <a:schemeClr val="bg1"/>
                </a:solidFill>
                <a:latin typeface="Helvetica" panose="020B0403020202020204" pitchFamily="34" charset="0"/>
              </a:rPr>
            </a:br>
            <a:r>
              <a:rPr lang="en-GB" sz="11200" b="1" cap="all" dirty="0">
                <a:solidFill>
                  <a:schemeClr val="bg1"/>
                </a:solidFill>
                <a:latin typeface="Helvetica" panose="020B0403020202020204" pitchFamily="34" charset="0"/>
              </a:rPr>
              <a:t>a-mazing game</a:t>
            </a:r>
            <a:endParaRPr kumimoji="0" lang="en-GB" sz="11200" b="1" i="0" u="none" strike="noStrike" cap="all" spc="0" normalizeH="0" dirty="0">
              <a:ln>
                <a:noFill/>
              </a:ln>
              <a:solidFill>
                <a:schemeClr val="bg1"/>
              </a:solidFill>
              <a:effectLst/>
              <a:uFillTx/>
              <a:latin typeface="Helvetica" panose="020B0403020202020204" pitchFamily="34" charset="0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D70A242A-7BDB-8FAD-00CC-EC54591863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5892" y="8293488"/>
            <a:ext cx="5400000" cy="5400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="" xmlns:a16="http://schemas.microsoft.com/office/drawing/2014/main" id="{4FE2B797-1361-DAA2-D45A-A138004601C1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Inside the Enemy class, after the </a:t>
            </a:r>
            <a:r>
              <a:rPr lang="en-GB" sz="4400" dirty="0" err="1"/>
              <a:t>moveNormal</a:t>
            </a:r>
            <a:r>
              <a:rPr lang="en-GB" sz="4400" dirty="0"/>
              <a:t>()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start third enemy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524196"/>
            <a:ext cx="16657124" cy="4154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# Update the current position towards Player x, 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Reset the current position on the screen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drawEmpty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Reset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hitPlayer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hitPlayer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False </a:t>
            </a:r>
          </a:p>
        </p:txBody>
      </p:sp>
    </p:spTree>
    <p:extLst>
      <p:ext uri="{BB962C8B-B14F-4D97-AF65-F5344CB8AC3E}">
        <p14:creationId xmlns:p14="http://schemas.microsoft.com/office/powerpoint/2010/main" val="265468843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="" xmlns:a16="http://schemas.microsoft.com/office/drawing/2014/main" id="{4FE2B797-1361-DAA2-D45A-A138004601C1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Continuing in the new </a:t>
            </a:r>
            <a:r>
              <a:rPr lang="en-GB" sz="4400" dirty="0" err="1"/>
              <a:t>moveSmart</a:t>
            </a:r>
            <a:r>
              <a:rPr lang="en-GB" sz="4400" dirty="0"/>
              <a:t>()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</a:t>
            </a:r>
            <a:r>
              <a:rPr lang="en-GB" dirty="0"/>
              <a:t>continue</a:t>
            </a:r>
            <a:r>
              <a:rPr lang="en-GB" b="1" dirty="0"/>
              <a:t> third enemy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407367"/>
            <a:ext cx="23671865" cy="32316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Create new Position at Player x, y with travelled distance zero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400" dirty="0" smtClean="0">
                <a:latin typeface="Consolas" panose="020B0609020204030204" pitchFamily="49" charset="0"/>
              </a:rPr>
              <a:t>		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 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Position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400" dirty="0" smtClean="0">
                <a:latin typeface="Consolas" panose="020B0609020204030204" pitchFamily="49" charset="0"/>
              </a:rPr>
              <a:t>		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List of Positions to check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400" dirty="0" smtClean="0">
                <a:latin typeface="Consolas" panose="020B0609020204030204" pitchFamily="49" charset="0"/>
              </a:rPr>
              <a:t>		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400" dirty="0" smtClean="0">
                <a:latin typeface="Consolas" panose="020B0609020204030204" pitchFamily="49" charset="0"/>
              </a:rPr>
              <a:t>		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List of Positions already checked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400" dirty="0" smtClean="0">
                <a:latin typeface="Consolas" panose="020B0609020204030204" pitchFamily="49" charset="0"/>
              </a:rPr>
              <a:t>		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visited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[[</a:t>
            </a:r>
            <a:r>
              <a:rPr kumimoji="0" lang="en-US" altLang="en-US" sz="3400" b="1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1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kumimoji="0" lang="en-US" altLang="en-US" sz="3400" b="1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1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screenWidth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)]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1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 </a:t>
            </a:r>
            <a:r>
              <a:rPr kumimoji="0" lang="en-US" altLang="en-US" sz="3400" b="1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400" b="1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screenHeight</a:t>
            </a:r>
            <a:r>
              <a:rPr kumimoji="0" lang="en-US" altLang="en-US" sz="3400" b="0" i="0" u="none" strike="noStrike" cap="none" normalizeH="0" baseline="0" dirty="0" smtClean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)]</a:t>
            </a:r>
            <a:endParaRPr kumimoji="0" lang="en-US" altLang="en-US" sz="3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68029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="" xmlns:a16="http://schemas.microsoft.com/office/drawing/2014/main" id="{4FE2B797-1361-DAA2-D45A-A138004601C1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Continuing in the new </a:t>
            </a:r>
            <a:r>
              <a:rPr lang="en-GB" sz="4400" dirty="0" err="1"/>
              <a:t>moveSmart</a:t>
            </a:r>
            <a:r>
              <a:rPr lang="en-GB" sz="4400" dirty="0"/>
              <a:t>()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</a:t>
            </a:r>
            <a:r>
              <a:rPr lang="en-GB" dirty="0"/>
              <a:t>continue</a:t>
            </a:r>
            <a:r>
              <a:rPr lang="en-GB" b="1" dirty="0"/>
              <a:t> third enemy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187340"/>
            <a:ext cx="18910946" cy="61863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While we have Positions to visit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</a:t>
            </a:r>
            <a:r>
              <a:rPr kumimoji="0" lang="en-US" altLang="en-US" sz="3600" b="1" i="0" u="none" strike="noStrike" cap="none" normalizeH="0" baseline="0" dirty="0" smtClean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kumimoji="0" lang="en-US" altLang="en-US" sz="3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Take the end Position from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Lowest distance travelled from Player at the end of the list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Add the Position to the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visted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 list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visited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current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	# Check if we have returned to the Enemy from the Player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collision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2782704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="" xmlns:a16="http://schemas.microsoft.com/office/drawing/2014/main" id="{4FE2B797-1361-DAA2-D45A-A138004601C1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After the </a:t>
            </a:r>
            <a:r>
              <a:rPr lang="en-GB" sz="4400" dirty="0" err="1"/>
              <a:t>moveSmart</a:t>
            </a:r>
            <a:r>
              <a:rPr lang="en-GB" sz="4400" dirty="0"/>
              <a:t>() function, define a new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</a:t>
            </a:r>
            <a:r>
              <a:rPr lang="en-GB" dirty="0"/>
              <a:t>add collision to enemy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345546"/>
            <a:ext cx="21632845" cy="21236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# Check if the given x and y are the same as our current position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	def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collision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5210584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="" xmlns:a16="http://schemas.microsoft.com/office/drawing/2014/main" id="{4FE2B797-1361-DAA2-D45A-A138004601C1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How to check Position?</a:t>
            </a:r>
            <a:endParaRPr b="1" dirty="0"/>
          </a:p>
        </p:txBody>
      </p:sp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5C41F1FD-72B7-1BF2-9CFB-D807A33174B5}"/>
              </a:ext>
            </a:extLst>
          </p:cNvPr>
          <p:cNvGrpSpPr/>
          <p:nvPr/>
        </p:nvGrpSpPr>
        <p:grpSpPr>
          <a:xfrm>
            <a:off x="1735494" y="3649019"/>
            <a:ext cx="20788604" cy="6633316"/>
            <a:chOff x="1734750" y="5179233"/>
            <a:chExt cx="20788604" cy="663331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="" xmlns:a16="http://schemas.microsoft.com/office/drawing/2014/main" id="{D5BC09D5-B72A-4F31-50DB-74D521956C08}"/>
                </a:ext>
              </a:extLst>
            </p:cNvPr>
            <p:cNvSpPr/>
            <p:nvPr/>
          </p:nvSpPr>
          <p:spPr>
            <a:xfrm>
              <a:off x="1734750" y="5179233"/>
              <a:ext cx="20788604" cy="6633316"/>
            </a:xfrm>
            <a:prstGeom prst="roundRect">
              <a:avLst/>
            </a:prstGeom>
            <a:solidFill>
              <a:srgbClr val="00A659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t">
              <a:normAutofit/>
            </a:bodyPr>
            <a:lstStyle/>
            <a:p>
              <a:pPr marL="0" marR="0" indent="0" algn="l" defTabSz="642937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GB" sz="5600" b="1" i="0" u="none" strike="noStrike" cap="all" spc="0" normalizeH="0" baseline="0">
                <a:ln>
                  <a:noFill/>
                </a:ln>
                <a:solidFill>
                  <a:srgbClr val="2F333A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="" xmlns:a16="http://schemas.microsoft.com/office/drawing/2014/main" id="{B4DDA842-7897-97BB-F89E-6E07CACEE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1343" y="7243887"/>
              <a:ext cx="2547835" cy="2552931"/>
            </a:xfrm>
            <a:prstGeom prst="rect">
              <a:avLst/>
            </a:prstGeom>
          </p:spPr>
        </p:pic>
        <p:sp>
          <p:nvSpPr>
            <p:cNvPr id="8" name="This code will tell the robot to navigate through an example maze. This will need adapting to suit your own maze design.">
              <a:extLst>
                <a:ext uri="{FF2B5EF4-FFF2-40B4-BE49-F238E27FC236}">
                  <a16:creationId xmlns="" xmlns:a16="http://schemas.microsoft.com/office/drawing/2014/main" id="{6E4B916F-3423-A416-08CC-78CC3E56A5CD}"/>
                </a:ext>
              </a:extLst>
            </p:cNvPr>
            <p:cNvSpPr txBox="1"/>
            <p:nvPr/>
          </p:nvSpPr>
          <p:spPr>
            <a:xfrm>
              <a:off x="5714914" y="5802924"/>
              <a:ext cx="16043329" cy="55303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>
              <a:spAutoFit/>
            </a:bodyPr>
            <a:lstStyle>
              <a:lvl1pPr marL="416718" indent="-416718">
                <a:buSzPct val="145000"/>
                <a:buChar char="‣"/>
                <a:defRPr sz="3000">
                  <a:solidFill>
                    <a:srgbClr val="FFFFFF"/>
                  </a:solidFill>
                </a:defRPr>
              </a:lvl1pPr>
            </a:lstStyle>
            <a:p>
              <a:pPr marL="0" indent="0">
                <a:spcBef>
                  <a:spcPts val="600"/>
                </a:spcBef>
                <a:spcAft>
                  <a:spcPts val="600"/>
                </a:spcAft>
                <a:buNone/>
              </a:pPr>
              <a:r>
                <a:rPr lang="en-GB" sz="7000" b="1" dirty="0">
                  <a:latin typeface="Helvetica" panose="020B0403020202020204" pitchFamily="34" charset="0"/>
                </a:rPr>
                <a:t>There are four conditions which need checking, two for the x and two for the y coordinate. Rather than using four separate if statements, what can be used to reduce it to two?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496735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="" xmlns:a16="http://schemas.microsoft.com/office/drawing/2014/main" id="{4FE2B797-1361-DAA2-D45A-A138004601C1}"/>
              </a:ext>
            </a:extLst>
          </p:cNvPr>
          <p:cNvSpPr/>
          <p:nvPr/>
        </p:nvSpPr>
        <p:spPr>
          <a:xfrm>
            <a:off x="-1" y="3174117"/>
            <a:ext cx="24384001" cy="8843711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After the </a:t>
            </a:r>
            <a:r>
              <a:rPr lang="en-GB" sz="4400" dirty="0" err="1"/>
              <a:t>moveSmart</a:t>
            </a:r>
            <a:r>
              <a:rPr lang="en-GB" sz="4400" dirty="0"/>
              <a:t>() function, define a new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</a:t>
            </a:r>
            <a:r>
              <a:rPr lang="en-GB" dirty="0"/>
              <a:t>position checking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193181"/>
            <a:ext cx="19507263" cy="72943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# Updates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 list with a valid Position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moveSmartUpdate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travelled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Check the new x position is valid (not off the edge of the screen)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screenWidth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Check the new y position is valid (not off the edge of the screen)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screenHeight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Check each Wall in our list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wall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walls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If the Enemy is colliding with a Wall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wall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collision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Not a valid move so return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56630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416060"/>
            <a:ext cx="24397892" cy="7292451"/>
          </a:xfrm>
          <a:prstGeom prst="rect">
            <a:avLst/>
          </a:prstGeom>
          <a:solidFill>
            <a:srgbClr val="27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2F333A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2F333A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6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00A655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403020202020204" pitchFamily="34" charset="0"/>
                <a:sym typeface="Helvetica"/>
              </a:rPr>
              <a:pPr marL="0" marR="0" lvl="0" indent="0" algn="ctr" defTabSz="821531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sz="2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403020202020204" pitchFamily="34" charset="0"/>
              <a:sym typeface="Helvetica"/>
            </a:endParaRPr>
          </a:p>
        </p:txBody>
      </p:sp>
      <p:sp>
        <p:nvSpPr>
          <p:cNvPr id="252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53" name="Tas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rPr lang="en-GB" b="1" dirty="0">
                <a:latin typeface="Helvetica" panose="020B0403020202020204" pitchFamily="34" charset="0"/>
                <a:ea typeface="Arial" charset="0"/>
                <a:cs typeface="Arial" charset="0"/>
              </a:rPr>
              <a:t>What is insertion sort?</a:t>
            </a:r>
          </a:p>
        </p:txBody>
      </p:sp>
      <p:sp>
        <p:nvSpPr>
          <p:cNvPr id="254" name="Prototyping &amp; modelling"/>
          <p:cNvSpPr txBox="1">
            <a:spLocks noGrp="1"/>
          </p:cNvSpPr>
          <p:nvPr>
            <p:ph type="body" idx="13"/>
          </p:nvPr>
        </p:nvSpPr>
        <p:spPr>
          <a:xfrm>
            <a:off x="721766" y="1183653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>
                <a:latin typeface="Helvetica Light" panose="020B0403020202020204" pitchFamily="34" charset="0"/>
              </a:rPr>
              <a:t>Computer Science</a:t>
            </a:r>
            <a:endParaRPr dirty="0">
              <a:latin typeface="Helvetica Light" panose="020B0403020202020204" pitchFamily="34" charset="0"/>
            </a:endParaRPr>
          </a:p>
        </p:txBody>
      </p:sp>
      <p:sp>
        <p:nvSpPr>
          <p:cNvPr id="255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5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C6A5C4F6-D7BE-F541-09B4-86B0AB345F9E}"/>
              </a:ext>
            </a:extLst>
          </p:cNvPr>
          <p:cNvSpPr txBox="1"/>
          <p:nvPr/>
        </p:nvSpPr>
        <p:spPr>
          <a:xfrm>
            <a:off x="403217" y="3763445"/>
            <a:ext cx="22008914" cy="46685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An algorithm used to sort an array of elements.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Split an array into two sections; the first part at the start of the array is unsorted, and the second part at the end of the array will be sorted.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Look at the first element in the unsorted section and move it into its correct place in the sorted section of the array (ordered by size – loop through values until correct).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Repeat the above steps until the unsorted section of the array is empty.</a:t>
            </a:r>
          </a:p>
        </p:txBody>
      </p:sp>
    </p:spTree>
    <p:extLst>
      <p:ext uri="{BB962C8B-B14F-4D97-AF65-F5344CB8AC3E}">
        <p14:creationId xmlns:p14="http://schemas.microsoft.com/office/powerpoint/2010/main" val="110720073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="" xmlns:a16="http://schemas.microsoft.com/office/drawing/2014/main" id="{4FE2B797-1361-DAA2-D45A-A138004601C1}"/>
              </a:ext>
            </a:extLst>
          </p:cNvPr>
          <p:cNvSpPr/>
          <p:nvPr/>
        </p:nvSpPr>
        <p:spPr>
          <a:xfrm>
            <a:off x="-1" y="3174118"/>
            <a:ext cx="24384001" cy="826521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Continue in the </a:t>
            </a:r>
            <a:r>
              <a:rPr lang="en-GB" sz="4400" dirty="0" err="1"/>
              <a:t>moveSmartUpdate</a:t>
            </a:r>
            <a:r>
              <a:rPr lang="en-GB" sz="4400" dirty="0"/>
              <a:t>()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</a:t>
            </a:r>
            <a:r>
              <a:rPr lang="en-GB" dirty="0"/>
              <a:t>insertion sort algorithm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208927"/>
            <a:ext cx="19074452" cy="67403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If Position at x, y doesn't exists (is None)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visited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	# Check each Position in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600" b="1" i="0" u="none" strike="noStrike" cap="none" normalizeH="0" baseline="0" dirty="0" err="1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)):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If Position in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 travelled less distance leave loop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	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travelled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endParaRPr lang="en-US" altLang="en-US" sz="36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	# Add new Position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Lowest distance travelled from Player at the end of the list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3600" dirty="0">
                <a:latin typeface="Consolas" panose="020B0609020204030204" pitchFamily="49" charset="0"/>
              </a:rPr>
              <a:t>			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Position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travelled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481323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="" xmlns:a16="http://schemas.microsoft.com/office/drawing/2014/main" id="{2753F43D-A5A8-CC3E-73B6-37A8D65B967C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Continue in the </a:t>
            </a:r>
            <a:r>
              <a:rPr lang="en-GB" sz="4400" dirty="0" err="1"/>
              <a:t>moveSmart</a:t>
            </a:r>
            <a:r>
              <a:rPr lang="en-GB" sz="4400" dirty="0"/>
              <a:t>() function, in the while loop: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</a:t>
            </a:r>
            <a:r>
              <a:rPr lang="en-GB" dirty="0"/>
              <a:t>check current position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8" y="4199382"/>
            <a:ext cx="23069860" cy="39703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	# Add the Positions around the current Position into the 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 list,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100" dirty="0">
                <a:latin typeface="Consolas" panose="020B0609020204030204" pitchFamily="49" charset="0"/>
              </a:rPr>
              <a:t>			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and increase their travelled distance by 1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100" dirty="0">
                <a:latin typeface="Consolas" panose="020B0609020204030204" pitchFamily="49" charset="0"/>
              </a:rPr>
              <a:t>			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moveSmartUpdate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100" dirty="0">
                <a:latin typeface="Consolas" panose="020B0609020204030204" pitchFamily="49" charset="0"/>
              </a:rPr>
              <a:t>			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moveSmartUpdate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100" dirty="0">
                <a:latin typeface="Consolas" panose="020B0609020204030204" pitchFamily="49" charset="0"/>
              </a:rPr>
              <a:t>			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moveSmartUpdate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100" dirty="0">
                <a:latin typeface="Consolas" panose="020B0609020204030204" pitchFamily="49" charset="0"/>
              </a:rPr>
              <a:t>			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moveSmartUpdate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4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3963983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="" xmlns:a16="http://schemas.microsoft.com/office/drawing/2014/main" id="{C2B6B89E-7271-AA3F-F46E-CB2240672564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Continue in the </a:t>
            </a:r>
            <a:r>
              <a:rPr lang="en-GB" sz="4400" dirty="0" err="1"/>
              <a:t>moveSmart</a:t>
            </a:r>
            <a:r>
              <a:rPr lang="en-GB" sz="4400" dirty="0"/>
              <a:t>() function, after the while loop: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</a:t>
            </a:r>
            <a:r>
              <a:rPr lang="en-GB" dirty="0"/>
              <a:t>get enemy position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410938"/>
            <a:ext cx="19135367" cy="28007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Get the current Enemy Position from the visited list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visited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Set the Enemy travelled distance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030335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Rectangle"/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BCE2CB03-691C-2CAC-9D33-57B67B7F9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3222" y="3387485"/>
            <a:ext cx="7200000" cy="7200000"/>
          </a:xfrm>
          <a:prstGeom prst="rect">
            <a:avLst/>
          </a:prstGeom>
        </p:spPr>
      </p:pic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1" name="Bronze…"/>
          <p:cNvSpPr txBox="1"/>
          <p:nvPr/>
        </p:nvSpPr>
        <p:spPr>
          <a:xfrm>
            <a:off x="2279188" y="5005132"/>
            <a:ext cx="10026417" cy="4514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000">
                <a:solidFill>
                  <a:srgbClr val="FFFFFF"/>
                </a:solidFill>
              </a:defRPr>
            </a:pPr>
            <a:r>
              <a:rPr lang="en-GB" sz="4400" dirty="0"/>
              <a:t>Create a third Enemy object.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000">
                <a:solidFill>
                  <a:srgbClr val="FFFFFF"/>
                </a:solidFill>
              </a:defRPr>
            </a:pPr>
            <a:r>
              <a:rPr lang="en-GB" sz="4400" dirty="0"/>
              <a:t>Written the code for a search algorithm to enable the third enemy to find the shortest route through the maze to the player.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000">
                <a:solidFill>
                  <a:srgbClr val="FFFFFF"/>
                </a:solidFill>
              </a:defRPr>
            </a:pPr>
            <a:r>
              <a:rPr lang="en-GB" sz="4400" dirty="0"/>
              <a:t>Completed the A-Mazing Game.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 dirty="0"/>
          </a:p>
        </p:txBody>
      </p:sp>
      <p:sp>
        <p:nvSpPr>
          <p:cNvPr id="167" name="Line"/>
          <p:cNvSpPr/>
          <p:nvPr/>
        </p:nvSpPr>
        <p:spPr>
          <a:xfrm>
            <a:off x="721766" y="2540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Aims &amp; objectives</a:t>
            </a:r>
            <a:endParaRPr dirty="0"/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64561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70" name="By the end of this lesson I will be able to:"/>
          <p:cNvSpPr txBox="1"/>
          <p:nvPr/>
        </p:nvSpPr>
        <p:spPr>
          <a:xfrm>
            <a:off x="2279188" y="3499672"/>
            <a:ext cx="10284626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r>
              <a:rPr lang="en-GB" sz="4400" dirty="0"/>
              <a:t>By the end of this lesson you will have:</a:t>
            </a:r>
            <a:endParaRPr sz="4400" dirty="0"/>
          </a:p>
        </p:txBody>
      </p:sp>
      <p:sp>
        <p:nvSpPr>
          <p:cNvPr id="174" name="Line"/>
          <p:cNvSpPr/>
          <p:nvPr/>
        </p:nvSpPr>
        <p:spPr>
          <a:xfrm>
            <a:off x="2411043" y="4434589"/>
            <a:ext cx="9069017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75" name="Archery"/>
          <p:cNvSpPr/>
          <p:nvPr/>
        </p:nvSpPr>
        <p:spPr>
          <a:xfrm>
            <a:off x="1564812" y="3683777"/>
            <a:ext cx="482204" cy="4822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0800" y="1252"/>
                </a:moveTo>
                <a:cubicBezTo>
                  <a:pt x="16065" y="1252"/>
                  <a:pt x="20348" y="5536"/>
                  <a:pt x="20348" y="10800"/>
                </a:cubicBezTo>
                <a:cubicBezTo>
                  <a:pt x="20348" y="16065"/>
                  <a:pt x="16064" y="20348"/>
                  <a:pt x="10800" y="20348"/>
                </a:cubicBezTo>
                <a:cubicBezTo>
                  <a:pt x="5536" y="20348"/>
                  <a:pt x="1252" y="16065"/>
                  <a:pt x="1252" y="10800"/>
                </a:cubicBezTo>
                <a:cubicBezTo>
                  <a:pt x="1252" y="5536"/>
                  <a:pt x="5535" y="1252"/>
                  <a:pt x="10800" y="1252"/>
                </a:cubicBezTo>
                <a:close/>
                <a:moveTo>
                  <a:pt x="10800" y="1520"/>
                </a:moveTo>
                <a:cubicBezTo>
                  <a:pt x="5684" y="1520"/>
                  <a:pt x="1520" y="5684"/>
                  <a:pt x="1520" y="10800"/>
                </a:cubicBezTo>
                <a:cubicBezTo>
                  <a:pt x="1520" y="15916"/>
                  <a:pt x="5684" y="20080"/>
                  <a:pt x="10800" y="20080"/>
                </a:cubicBezTo>
                <a:cubicBezTo>
                  <a:pt x="15916" y="20080"/>
                  <a:pt x="20078" y="15916"/>
                  <a:pt x="20078" y="10800"/>
                </a:cubicBezTo>
                <a:cubicBezTo>
                  <a:pt x="20078" y="5684"/>
                  <a:pt x="15916" y="1520"/>
                  <a:pt x="10800" y="1520"/>
                </a:cubicBezTo>
                <a:close/>
                <a:moveTo>
                  <a:pt x="10800" y="2810"/>
                </a:moveTo>
                <a:cubicBezTo>
                  <a:pt x="15213" y="2810"/>
                  <a:pt x="18789" y="6387"/>
                  <a:pt x="18789" y="10800"/>
                </a:cubicBezTo>
                <a:cubicBezTo>
                  <a:pt x="18789" y="15213"/>
                  <a:pt x="15213" y="18790"/>
                  <a:pt x="10800" y="18790"/>
                </a:cubicBezTo>
                <a:cubicBezTo>
                  <a:pt x="6387" y="18790"/>
                  <a:pt x="2810" y="15213"/>
                  <a:pt x="2810" y="10800"/>
                </a:cubicBezTo>
                <a:cubicBezTo>
                  <a:pt x="2810" y="6387"/>
                  <a:pt x="6387" y="2810"/>
                  <a:pt x="10800" y="2810"/>
                </a:cubicBezTo>
                <a:close/>
                <a:moveTo>
                  <a:pt x="10800" y="4855"/>
                </a:moveTo>
                <a:cubicBezTo>
                  <a:pt x="7517" y="4855"/>
                  <a:pt x="4855" y="7517"/>
                  <a:pt x="4855" y="10800"/>
                </a:cubicBezTo>
                <a:cubicBezTo>
                  <a:pt x="4855" y="14083"/>
                  <a:pt x="7517" y="16745"/>
                  <a:pt x="10800" y="16745"/>
                </a:cubicBezTo>
                <a:cubicBezTo>
                  <a:pt x="14083" y="16745"/>
                  <a:pt x="16743" y="14083"/>
                  <a:pt x="16743" y="10800"/>
                </a:cubicBezTo>
                <a:cubicBezTo>
                  <a:pt x="16743" y="7517"/>
                  <a:pt x="14083" y="4855"/>
                  <a:pt x="10800" y="4855"/>
                </a:cubicBezTo>
                <a:close/>
                <a:moveTo>
                  <a:pt x="10800" y="6664"/>
                </a:moveTo>
                <a:cubicBezTo>
                  <a:pt x="13085" y="6664"/>
                  <a:pt x="14936" y="8515"/>
                  <a:pt x="14936" y="10800"/>
                </a:cubicBezTo>
                <a:cubicBezTo>
                  <a:pt x="14936" y="13085"/>
                  <a:pt x="13085" y="14936"/>
                  <a:pt x="10800" y="14936"/>
                </a:cubicBezTo>
                <a:cubicBezTo>
                  <a:pt x="8515" y="14936"/>
                  <a:pt x="6662" y="13085"/>
                  <a:pt x="6662" y="10800"/>
                </a:cubicBezTo>
                <a:cubicBezTo>
                  <a:pt x="6662" y="8515"/>
                  <a:pt x="8515" y="6664"/>
                  <a:pt x="10800" y="6664"/>
                </a:cubicBezTo>
                <a:close/>
                <a:moveTo>
                  <a:pt x="10800" y="8755"/>
                </a:moveTo>
                <a:cubicBezTo>
                  <a:pt x="10276" y="8755"/>
                  <a:pt x="9752" y="8954"/>
                  <a:pt x="9352" y="9354"/>
                </a:cubicBezTo>
                <a:cubicBezTo>
                  <a:pt x="8553" y="10153"/>
                  <a:pt x="8553" y="11447"/>
                  <a:pt x="9352" y="12246"/>
                </a:cubicBezTo>
                <a:cubicBezTo>
                  <a:pt x="10151" y="13045"/>
                  <a:pt x="11447" y="13045"/>
                  <a:pt x="12246" y="12246"/>
                </a:cubicBezTo>
                <a:cubicBezTo>
                  <a:pt x="13045" y="11447"/>
                  <a:pt x="13045" y="10153"/>
                  <a:pt x="12246" y="9354"/>
                </a:cubicBezTo>
                <a:cubicBezTo>
                  <a:pt x="11847" y="8954"/>
                  <a:pt x="11324" y="8755"/>
                  <a:pt x="10800" y="8755"/>
                </a:cubicBez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16969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="" xmlns:a16="http://schemas.microsoft.com/office/drawing/2014/main" id="{AB3A9D4D-7B84-F161-CE06-503873650B52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After the </a:t>
            </a:r>
            <a:r>
              <a:rPr lang="en-GB" sz="4400" dirty="0" err="1"/>
              <a:t>moveSmartUpdate</a:t>
            </a:r>
            <a:r>
              <a:rPr lang="en-GB" sz="4400" dirty="0"/>
              <a:t>() function, define a new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boun</a:t>
            </a:r>
            <a:r>
              <a:rPr lang="en-GB" dirty="0"/>
              <a:t>dary checking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257892"/>
            <a:ext cx="23489123" cy="4154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# Checks if a position is the shorted path to the Player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moveSmartCheck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Check the new x position is valid (not off the edge of the screen)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screenWidth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Check the new y position is valid (not off the edge of the screen)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screenHeight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2625517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="" xmlns:a16="http://schemas.microsoft.com/office/drawing/2014/main" id="{AB3A9D4D-7B84-F161-CE06-503873650B52}"/>
              </a:ext>
            </a:extLst>
          </p:cNvPr>
          <p:cNvSpPr/>
          <p:nvPr/>
        </p:nvSpPr>
        <p:spPr>
          <a:xfrm>
            <a:off x="-1" y="3174117"/>
            <a:ext cx="24384001" cy="8881033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Continuing in the </a:t>
            </a:r>
            <a:r>
              <a:rPr lang="en-GB" sz="4400" dirty="0" err="1"/>
              <a:t>moveSmartCheck</a:t>
            </a:r>
            <a:r>
              <a:rPr lang="en-GB" sz="4400" dirty="0"/>
              <a:t>()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distance</a:t>
            </a:r>
            <a:r>
              <a:rPr lang="en-GB" dirty="0"/>
              <a:t> checking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207309"/>
            <a:ext cx="20369679" cy="75405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Get Position at x, y from visited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checked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visited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If Position exists (is not None)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And the distance travelled from Player is less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checked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checked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Update the lowest distance travelled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checked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Change the current position to the x and y parameters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477382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="" xmlns:a16="http://schemas.microsoft.com/office/drawing/2014/main" id="{C2B6B89E-7271-AA3F-F46E-CB2240672564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Continue in the </a:t>
            </a:r>
            <a:r>
              <a:rPr lang="en-GB" sz="4400" dirty="0" err="1"/>
              <a:t>moveSmart</a:t>
            </a:r>
            <a:r>
              <a:rPr lang="en-GB" sz="4400" dirty="0"/>
              <a:t>()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</a:t>
            </a:r>
            <a:r>
              <a:rPr lang="en-GB" dirty="0"/>
              <a:t>find shortest path to player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248181"/>
            <a:ext cx="19757332" cy="4154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Check the Positions around the current Enemy Position,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to see which has the shortest distance from the Player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moveSmartCheck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moveSmartCheck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moveSmartCheck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moveSmartCheck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current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3389949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="" xmlns:a16="http://schemas.microsoft.com/office/drawing/2014/main" id="{C2B6B89E-7271-AA3F-F46E-CB2240672564}"/>
              </a:ext>
            </a:extLst>
          </p:cNvPr>
          <p:cNvSpPr/>
          <p:nvPr/>
        </p:nvSpPr>
        <p:spPr>
          <a:xfrm>
            <a:off x="-1" y="3174118"/>
            <a:ext cx="24384001" cy="8808332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At the end of the </a:t>
            </a:r>
            <a:r>
              <a:rPr lang="en-GB" sz="4400" dirty="0" err="1"/>
              <a:t>moveSmart</a:t>
            </a:r>
            <a:r>
              <a:rPr lang="en-GB" sz="4400" dirty="0"/>
              <a:t>() function: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</a:t>
            </a:r>
            <a:r>
              <a:rPr lang="en-GB" dirty="0"/>
              <a:t>finish third enemy function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193712"/>
            <a:ext cx="15714558" cy="75405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Empty our lists of Positions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toVisit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visited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endParaRPr lang="en-US" altLang="en-US" sz="44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If the Enemy is colliding with the Player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player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collision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Set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hitPlayer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hitPlayer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endParaRPr lang="en-US" altLang="en-US" sz="44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Update the new position on the screen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draw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7566496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="" xmlns:a16="http://schemas.microsoft.com/office/drawing/2014/main" id="{909D73A0-391D-8542-57DF-231B5C7CC4BE}"/>
              </a:ext>
            </a:extLst>
          </p:cNvPr>
          <p:cNvSpPr/>
          <p:nvPr/>
        </p:nvSpPr>
        <p:spPr>
          <a:xfrm>
            <a:off x="-1" y="3174116"/>
            <a:ext cx="24384001" cy="9104969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add enemy functionality to game</a:t>
            </a:r>
            <a:endParaRPr b="1" dirty="0"/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6638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Add the third enemy object to the list: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44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44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44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In the game loop, after the </a:t>
            </a:r>
            <a:r>
              <a:rPr lang="en-GB" sz="4400" dirty="0" err="1"/>
              <a:t>moveRandom</a:t>
            </a:r>
            <a:r>
              <a:rPr lang="en-GB" sz="4400" dirty="0"/>
              <a:t>() call, add the third enemy: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44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44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In the </a:t>
            </a:r>
            <a:r>
              <a:rPr lang="en-GB" sz="4400" dirty="0" err="1"/>
              <a:t>livesUpdate</a:t>
            </a:r>
            <a:r>
              <a:rPr lang="en-GB" sz="4400" dirty="0"/>
              <a:t>() function, reset the third enemy: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6" y="4199756"/>
            <a:ext cx="23522783" cy="21236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List to store our Enemy objects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enemies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Enemy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gamer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RED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walls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gems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player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screen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screenWidth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screenHeight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en-US" sz="33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Enemy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gamer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GREEN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walls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gems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player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screen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screenWidth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screenHeight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),</a:t>
            </a:r>
            <a:endParaRPr lang="en-US" altLang="en-US" sz="33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Enemy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gamer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PURPLE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walls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gems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player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screen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screenWidth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screenHeight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)]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="" xmlns:a16="http://schemas.microsoft.com/office/drawing/2014/main" id="{90C28A64-BA7E-7415-5D9A-B0B13240C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379" y="7491951"/>
            <a:ext cx="11627417" cy="16158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		elif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enemies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moveNormal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300" dirty="0">
                <a:latin typeface="Consolas" panose="020B0609020204030204" pitchFamily="49" charset="0"/>
              </a:rPr>
              <a:t>		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Third Enemy finds a path to the Player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300" dirty="0">
                <a:latin typeface="Consolas" panose="020B0609020204030204" pitchFamily="49" charset="0"/>
              </a:rPr>
              <a:t>		</a:t>
            </a:r>
            <a:r>
              <a:rPr kumimoji="0" lang="en-US" altLang="en-US" sz="33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enemies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en-US" altLang="en-US" sz="33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moveSmart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="" xmlns:a16="http://schemas.microsoft.com/office/drawing/2014/main" id="{868DE0A0-055D-5796-B666-2E392E1D85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492" y="9964515"/>
            <a:ext cx="8862444" cy="21236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		# Reset the Enemy positions</a:t>
            </a:r>
            <a:endParaRPr lang="en-US" altLang="en-US" sz="33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enemies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reset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en-US" sz="33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enemies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reset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en-US" sz="3300" dirty="0">
              <a:latin typeface="Consolas" panose="020B0609020204030204" pitchFamily="49" charset="0"/>
            </a:endParaRP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enemies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reset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008C00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3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ED3FE6CB-64C3-86E5-6D36-E9B9CA269380}"/>
              </a:ext>
            </a:extLst>
          </p:cNvPr>
          <p:cNvGrpSpPr/>
          <p:nvPr/>
        </p:nvGrpSpPr>
        <p:grpSpPr>
          <a:xfrm>
            <a:off x="13996305" y="9196435"/>
            <a:ext cx="10201084" cy="2914258"/>
            <a:chOff x="6113494" y="8350897"/>
            <a:chExt cx="10201084" cy="2914258"/>
          </a:xfrm>
        </p:grpSpPr>
        <p:grpSp>
          <p:nvGrpSpPr>
            <p:cNvPr id="11" name="Group 10">
              <a:extLst>
                <a:ext uri="{FF2B5EF4-FFF2-40B4-BE49-F238E27FC236}">
                  <a16:creationId xmlns="" xmlns:a16="http://schemas.microsoft.com/office/drawing/2014/main" id="{5C2ECA6B-E11A-9840-C0B1-104D28F0D256}"/>
                </a:ext>
              </a:extLst>
            </p:cNvPr>
            <p:cNvGrpSpPr/>
            <p:nvPr/>
          </p:nvGrpSpPr>
          <p:grpSpPr>
            <a:xfrm>
              <a:off x="6113494" y="8724894"/>
              <a:ext cx="2160000" cy="2160000"/>
              <a:chOff x="4646644" y="8724894"/>
              <a:chExt cx="2160000" cy="2160000"/>
            </a:xfrm>
          </p:grpSpPr>
          <p:sp>
            <p:nvSpPr>
              <p:cNvPr id="13" name="Oval 12">
                <a:extLst>
                  <a:ext uri="{FF2B5EF4-FFF2-40B4-BE49-F238E27FC236}">
                    <a16:creationId xmlns="" xmlns:a16="http://schemas.microsoft.com/office/drawing/2014/main" id="{DD9E0048-D707-0A4A-4B81-A4D13A377148}"/>
                  </a:ext>
                </a:extLst>
              </p:cNvPr>
              <p:cNvSpPr/>
              <p:nvPr/>
            </p:nvSpPr>
            <p:spPr>
              <a:xfrm>
                <a:off x="4646644" y="8724894"/>
                <a:ext cx="2160000" cy="2160000"/>
              </a:xfrm>
              <a:prstGeom prst="ellipse">
                <a:avLst/>
              </a:prstGeom>
              <a:gradFill flip="none" rotWithShape="1">
                <a:gsLst>
                  <a:gs pos="0">
                    <a:srgbClr val="00A659"/>
                  </a:gs>
                  <a:gs pos="100000">
                    <a:srgbClr val="00F285"/>
                  </a:gs>
                </a:gsLst>
                <a:lin ang="14700000" scaled="0"/>
                <a:tileRect/>
              </a:gra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71437" tIns="71437" rIns="71437" bIns="71437" numCol="1" spcCol="38100" rtlCol="0" anchor="t">
                <a:normAutofit/>
              </a:bodyPr>
              <a:lstStyle/>
              <a:p>
                <a:pPr marL="0" marR="0" indent="0" algn="l" defTabSz="642937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GB" sz="5600" b="1" i="0" u="none" strike="noStrike" cap="all" spc="0" normalizeH="0" baseline="0" dirty="0">
                  <a:ln>
                    <a:noFill/>
                  </a:ln>
                  <a:solidFill>
                    <a:srgbClr val="2F333A"/>
                  </a:solidFill>
                  <a:effectLst/>
                  <a:uFillTx/>
                  <a:latin typeface="Helvetica"/>
                  <a:ea typeface="Helvetica"/>
                  <a:cs typeface="Helvetica"/>
                  <a:sym typeface="Helvetica"/>
                </a:endParaRPr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="" xmlns:a16="http://schemas.microsoft.com/office/drawing/2014/main" id="{0044EE33-449E-375A-22C7-503F24B28C22}"/>
                  </a:ext>
                </a:extLst>
              </p:cNvPr>
              <p:cNvSpPr/>
              <p:nvPr/>
            </p:nvSpPr>
            <p:spPr>
              <a:xfrm rot="5400000">
                <a:off x="5171296" y="9202891"/>
                <a:ext cx="1440000" cy="1260000"/>
              </a:xfrm>
              <a:prstGeom prst="triangle">
                <a:avLst/>
              </a:prstGeom>
              <a:solidFill>
                <a:schemeClr val="bg1"/>
              </a:solidFill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71437" tIns="71437" rIns="71437" bIns="71437" numCol="1" spcCol="38100" rtlCol="0" anchor="t">
                <a:normAutofit fontScale="70000" lnSpcReduction="20000"/>
              </a:bodyPr>
              <a:lstStyle/>
              <a:p>
                <a:pPr marL="0" marR="0" indent="0" algn="l" defTabSz="642937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GB" sz="5600" b="1" i="0" u="none" strike="noStrike" cap="all" spc="0" normalizeH="0" baseline="0">
                  <a:ln>
                    <a:noFill/>
                  </a:ln>
                  <a:solidFill>
                    <a:srgbClr val="2F333A"/>
                  </a:solidFill>
                  <a:effectLst/>
                  <a:uFillTx/>
                  <a:latin typeface="Helvetica"/>
                  <a:ea typeface="Helvetica"/>
                  <a:cs typeface="Helvetica"/>
                  <a:sym typeface="Helvetica"/>
                </a:endParaRPr>
              </a:p>
            </p:txBody>
          </p:sp>
        </p:grpSp>
        <p:sp>
          <p:nvSpPr>
            <p:cNvPr id="12" name="This code will tell the robot to navigate through an example maze. This will need adapting to suit your own maze design.">
              <a:extLst>
                <a:ext uri="{FF2B5EF4-FFF2-40B4-BE49-F238E27FC236}">
                  <a16:creationId xmlns="" xmlns:a16="http://schemas.microsoft.com/office/drawing/2014/main" id="{EF69299D-CAB1-5AC8-ECFE-C302432FFFA4}"/>
                </a:ext>
              </a:extLst>
            </p:cNvPr>
            <p:cNvSpPr txBox="1"/>
            <p:nvPr/>
          </p:nvSpPr>
          <p:spPr>
            <a:xfrm>
              <a:off x="8686667" y="8350897"/>
              <a:ext cx="7627911" cy="291425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71437" tIns="71437" rIns="71437" bIns="71437">
              <a:spAutoFit/>
            </a:bodyPr>
            <a:lstStyle>
              <a:lvl1pPr marL="416718" indent="-416718">
                <a:buSzPct val="145000"/>
                <a:buChar char="‣"/>
                <a:defRPr sz="3000">
                  <a:solidFill>
                    <a:srgbClr val="FFFFFF"/>
                  </a:solidFill>
                </a:defRPr>
              </a:lvl1pPr>
            </a:lstStyle>
            <a:p>
              <a:pPr marL="0" indent="0">
                <a:spcBef>
                  <a:spcPts val="600"/>
                </a:spcBef>
                <a:spcAft>
                  <a:spcPts val="600"/>
                </a:spcAft>
                <a:buNone/>
              </a:pPr>
              <a:r>
                <a:rPr lang="en-GB" sz="6000" b="1" dirty="0">
                  <a:latin typeface="Helvetica" panose="020B0403020202020204" pitchFamily="34" charset="0"/>
                </a:rPr>
                <a:t>Run the program to test how the third enemy functions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167639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Rectangle"/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BCE2CB03-691C-2CAC-9D33-57B67B7F9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3222" y="3387485"/>
            <a:ext cx="7200000" cy="7200000"/>
          </a:xfrm>
          <a:prstGeom prst="rect">
            <a:avLst/>
          </a:prstGeom>
        </p:spPr>
      </p:pic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1" name="Bronze…"/>
          <p:cNvSpPr txBox="1"/>
          <p:nvPr/>
        </p:nvSpPr>
        <p:spPr>
          <a:xfrm>
            <a:off x="2279188" y="4845665"/>
            <a:ext cx="12040316" cy="534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/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000">
                <a:solidFill>
                  <a:srgbClr val="FFFFFF"/>
                </a:solidFill>
              </a:defRPr>
            </a:pPr>
            <a:r>
              <a:rPr lang="en-US" sz="4400" dirty="0"/>
              <a:t>Setup an array and 2D array.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000">
                <a:solidFill>
                  <a:srgbClr val="FFFFFF"/>
                </a:solidFill>
              </a:defRPr>
            </a:pPr>
            <a:r>
              <a:rPr lang="en-US" sz="4400" dirty="0"/>
              <a:t>Implemented a basic 2D search algorithm.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000">
                <a:solidFill>
                  <a:srgbClr val="FFFFFF"/>
                </a:solidFill>
              </a:defRPr>
            </a:pPr>
            <a:r>
              <a:rPr lang="en-US" sz="4400" dirty="0"/>
              <a:t>Implemented an insertion sort based sorting algorithm.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000">
                <a:solidFill>
                  <a:srgbClr val="FFFFFF"/>
                </a:solidFill>
              </a:defRPr>
            </a:pPr>
            <a:r>
              <a:rPr lang="en-US" sz="4400" dirty="0"/>
              <a:t>Used a for loop, if statement and Boolean logic to check for interaction between Enemy and other objects.</a:t>
            </a:r>
            <a:endParaRPr lang="en-GB" sz="4400" dirty="0"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 dirty="0"/>
          </a:p>
        </p:txBody>
      </p:sp>
      <p:sp>
        <p:nvSpPr>
          <p:cNvPr id="167" name="Line"/>
          <p:cNvSpPr/>
          <p:nvPr/>
        </p:nvSpPr>
        <p:spPr>
          <a:xfrm>
            <a:off x="721766" y="2540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conclusion</a:t>
            </a:r>
            <a:endParaRPr dirty="0"/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64561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70" name="By the end of this lesson I will be able to:"/>
          <p:cNvSpPr txBox="1"/>
          <p:nvPr/>
        </p:nvSpPr>
        <p:spPr>
          <a:xfrm>
            <a:off x="2279188" y="3499672"/>
            <a:ext cx="10284626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r>
              <a:rPr lang="en-GB" sz="4400" dirty="0"/>
              <a:t>In this lesson you have:</a:t>
            </a:r>
            <a:endParaRPr sz="4400" dirty="0"/>
          </a:p>
        </p:txBody>
      </p:sp>
      <p:sp>
        <p:nvSpPr>
          <p:cNvPr id="174" name="Line"/>
          <p:cNvSpPr/>
          <p:nvPr/>
        </p:nvSpPr>
        <p:spPr>
          <a:xfrm>
            <a:off x="2411043" y="4434589"/>
            <a:ext cx="9069017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75" name="Archery"/>
          <p:cNvSpPr/>
          <p:nvPr/>
        </p:nvSpPr>
        <p:spPr>
          <a:xfrm>
            <a:off x="1564812" y="3683777"/>
            <a:ext cx="482204" cy="4822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0800" y="1252"/>
                </a:moveTo>
                <a:cubicBezTo>
                  <a:pt x="16065" y="1252"/>
                  <a:pt x="20348" y="5536"/>
                  <a:pt x="20348" y="10800"/>
                </a:cubicBezTo>
                <a:cubicBezTo>
                  <a:pt x="20348" y="16065"/>
                  <a:pt x="16064" y="20348"/>
                  <a:pt x="10800" y="20348"/>
                </a:cubicBezTo>
                <a:cubicBezTo>
                  <a:pt x="5536" y="20348"/>
                  <a:pt x="1252" y="16065"/>
                  <a:pt x="1252" y="10800"/>
                </a:cubicBezTo>
                <a:cubicBezTo>
                  <a:pt x="1252" y="5536"/>
                  <a:pt x="5535" y="1252"/>
                  <a:pt x="10800" y="1252"/>
                </a:cubicBezTo>
                <a:close/>
                <a:moveTo>
                  <a:pt x="10800" y="1520"/>
                </a:moveTo>
                <a:cubicBezTo>
                  <a:pt x="5684" y="1520"/>
                  <a:pt x="1520" y="5684"/>
                  <a:pt x="1520" y="10800"/>
                </a:cubicBezTo>
                <a:cubicBezTo>
                  <a:pt x="1520" y="15916"/>
                  <a:pt x="5684" y="20080"/>
                  <a:pt x="10800" y="20080"/>
                </a:cubicBezTo>
                <a:cubicBezTo>
                  <a:pt x="15916" y="20080"/>
                  <a:pt x="20078" y="15916"/>
                  <a:pt x="20078" y="10800"/>
                </a:cubicBezTo>
                <a:cubicBezTo>
                  <a:pt x="20078" y="5684"/>
                  <a:pt x="15916" y="1520"/>
                  <a:pt x="10800" y="1520"/>
                </a:cubicBezTo>
                <a:close/>
                <a:moveTo>
                  <a:pt x="10800" y="2810"/>
                </a:moveTo>
                <a:cubicBezTo>
                  <a:pt x="15213" y="2810"/>
                  <a:pt x="18789" y="6387"/>
                  <a:pt x="18789" y="10800"/>
                </a:cubicBezTo>
                <a:cubicBezTo>
                  <a:pt x="18789" y="15213"/>
                  <a:pt x="15213" y="18790"/>
                  <a:pt x="10800" y="18790"/>
                </a:cubicBezTo>
                <a:cubicBezTo>
                  <a:pt x="6387" y="18790"/>
                  <a:pt x="2810" y="15213"/>
                  <a:pt x="2810" y="10800"/>
                </a:cubicBezTo>
                <a:cubicBezTo>
                  <a:pt x="2810" y="6387"/>
                  <a:pt x="6387" y="2810"/>
                  <a:pt x="10800" y="2810"/>
                </a:cubicBezTo>
                <a:close/>
                <a:moveTo>
                  <a:pt x="10800" y="4855"/>
                </a:moveTo>
                <a:cubicBezTo>
                  <a:pt x="7517" y="4855"/>
                  <a:pt x="4855" y="7517"/>
                  <a:pt x="4855" y="10800"/>
                </a:cubicBezTo>
                <a:cubicBezTo>
                  <a:pt x="4855" y="14083"/>
                  <a:pt x="7517" y="16745"/>
                  <a:pt x="10800" y="16745"/>
                </a:cubicBezTo>
                <a:cubicBezTo>
                  <a:pt x="14083" y="16745"/>
                  <a:pt x="16743" y="14083"/>
                  <a:pt x="16743" y="10800"/>
                </a:cubicBezTo>
                <a:cubicBezTo>
                  <a:pt x="16743" y="7517"/>
                  <a:pt x="14083" y="4855"/>
                  <a:pt x="10800" y="4855"/>
                </a:cubicBezTo>
                <a:close/>
                <a:moveTo>
                  <a:pt x="10800" y="6664"/>
                </a:moveTo>
                <a:cubicBezTo>
                  <a:pt x="13085" y="6664"/>
                  <a:pt x="14936" y="8515"/>
                  <a:pt x="14936" y="10800"/>
                </a:cubicBezTo>
                <a:cubicBezTo>
                  <a:pt x="14936" y="13085"/>
                  <a:pt x="13085" y="14936"/>
                  <a:pt x="10800" y="14936"/>
                </a:cubicBezTo>
                <a:cubicBezTo>
                  <a:pt x="8515" y="14936"/>
                  <a:pt x="6662" y="13085"/>
                  <a:pt x="6662" y="10800"/>
                </a:cubicBezTo>
                <a:cubicBezTo>
                  <a:pt x="6662" y="8515"/>
                  <a:pt x="8515" y="6664"/>
                  <a:pt x="10800" y="6664"/>
                </a:cubicBezTo>
                <a:close/>
                <a:moveTo>
                  <a:pt x="10800" y="8755"/>
                </a:moveTo>
                <a:cubicBezTo>
                  <a:pt x="10276" y="8755"/>
                  <a:pt x="9752" y="8954"/>
                  <a:pt x="9352" y="9354"/>
                </a:cubicBezTo>
                <a:cubicBezTo>
                  <a:pt x="8553" y="10153"/>
                  <a:pt x="8553" y="11447"/>
                  <a:pt x="9352" y="12246"/>
                </a:cubicBezTo>
                <a:cubicBezTo>
                  <a:pt x="10151" y="13045"/>
                  <a:pt x="11447" y="13045"/>
                  <a:pt x="12246" y="12246"/>
                </a:cubicBezTo>
                <a:cubicBezTo>
                  <a:pt x="13045" y="11447"/>
                  <a:pt x="13045" y="10153"/>
                  <a:pt x="12246" y="9354"/>
                </a:cubicBezTo>
                <a:cubicBezTo>
                  <a:pt x="11847" y="8954"/>
                  <a:pt x="11324" y="8755"/>
                  <a:pt x="10800" y="8755"/>
                </a:cubicBez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23842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416060"/>
            <a:ext cx="24397892" cy="7292451"/>
          </a:xfrm>
          <a:prstGeom prst="rect">
            <a:avLst/>
          </a:prstGeom>
          <a:solidFill>
            <a:srgbClr val="27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2F333A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2F333A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6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00A655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403020202020204" pitchFamily="34" charset="0"/>
                <a:sym typeface="Helvetica"/>
              </a:rPr>
              <a:pPr marL="0" marR="0" lvl="0" indent="0" algn="ctr" defTabSz="821531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sz="2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403020202020204" pitchFamily="34" charset="0"/>
              <a:sym typeface="Helvetica"/>
            </a:endParaRPr>
          </a:p>
        </p:txBody>
      </p:sp>
      <p:sp>
        <p:nvSpPr>
          <p:cNvPr id="252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53" name="Tas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rPr lang="en-GB" b="1" dirty="0">
                <a:latin typeface="Helvetica" panose="020B0403020202020204" pitchFamily="34" charset="0"/>
                <a:ea typeface="Arial" charset="0"/>
                <a:cs typeface="Arial" charset="0"/>
              </a:rPr>
              <a:t>What is our a-mazing game?</a:t>
            </a:r>
          </a:p>
        </p:txBody>
      </p:sp>
      <p:sp>
        <p:nvSpPr>
          <p:cNvPr id="254" name="Prototyping &amp; modelling"/>
          <p:cNvSpPr txBox="1">
            <a:spLocks noGrp="1"/>
          </p:cNvSpPr>
          <p:nvPr>
            <p:ph type="body" idx="13"/>
          </p:nvPr>
        </p:nvSpPr>
        <p:spPr>
          <a:xfrm>
            <a:off x="721766" y="1183653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>
                <a:latin typeface="Helvetica Light" panose="020B0403020202020204" pitchFamily="34" charset="0"/>
              </a:rPr>
              <a:t>Computer Science</a:t>
            </a:r>
            <a:endParaRPr dirty="0">
              <a:latin typeface="Helvetica Light" panose="020B0403020202020204" pitchFamily="34" charset="0"/>
            </a:endParaRPr>
          </a:p>
        </p:txBody>
      </p:sp>
      <p:sp>
        <p:nvSpPr>
          <p:cNvPr id="255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5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C6A5C4F6-D7BE-F541-09B4-86B0AB345F9E}"/>
              </a:ext>
            </a:extLst>
          </p:cNvPr>
          <p:cNvSpPr txBox="1"/>
          <p:nvPr/>
        </p:nvSpPr>
        <p:spPr>
          <a:xfrm>
            <a:off x="403217" y="3763445"/>
            <a:ext cx="15141583" cy="6699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A maze-based game where the player runs through a maze collecting gems – collect all the gems to win.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Three different enemies move around the maze as well, trying to stop the player from collecting gems.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One enemy moves randomly, one simply tries to move towards the player, the final one is smart and finds the best path through the maze to the player.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If an enemy catches the player, they lose a life. Once all three lives are lost… game over!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EFA97A40-DC75-D061-9CAD-5C19731B7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4800" y="3928037"/>
            <a:ext cx="8274207" cy="5607173"/>
          </a:xfrm>
          <a:prstGeom prst="rect">
            <a:avLst/>
          </a:prstGeom>
          <a:ln>
            <a:noFill/>
          </a:ln>
          <a:effectLst>
            <a:softEdge rad="139700"/>
          </a:effectLst>
        </p:spPr>
      </p:pic>
    </p:spTree>
    <p:extLst>
      <p:ext uri="{BB962C8B-B14F-4D97-AF65-F5344CB8AC3E}">
        <p14:creationId xmlns:p14="http://schemas.microsoft.com/office/powerpoint/2010/main" val="359325851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416060"/>
            <a:ext cx="24397892" cy="7292451"/>
          </a:xfrm>
          <a:prstGeom prst="rect">
            <a:avLst/>
          </a:prstGeom>
          <a:solidFill>
            <a:srgbClr val="27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2F333A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2F333A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6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00A655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403020202020204" pitchFamily="34" charset="0"/>
                <a:sym typeface="Helvetica"/>
              </a:rPr>
              <a:pPr marL="0" marR="0" lvl="0" indent="0" algn="ctr" defTabSz="821531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sz="2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403020202020204" pitchFamily="34" charset="0"/>
              <a:sym typeface="Helvetica"/>
            </a:endParaRPr>
          </a:p>
        </p:txBody>
      </p:sp>
      <p:sp>
        <p:nvSpPr>
          <p:cNvPr id="252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53" name="Tas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rPr lang="en-GB" b="1" dirty="0">
                <a:latin typeface="Helvetica" panose="020B0403020202020204" pitchFamily="34" charset="0"/>
                <a:ea typeface="Arial" charset="0"/>
                <a:cs typeface="Arial" charset="0"/>
              </a:rPr>
              <a:t>Thonny setup</a:t>
            </a:r>
          </a:p>
        </p:txBody>
      </p:sp>
      <p:sp>
        <p:nvSpPr>
          <p:cNvPr id="254" name="Prototyping &amp; modelling"/>
          <p:cNvSpPr txBox="1">
            <a:spLocks noGrp="1"/>
          </p:cNvSpPr>
          <p:nvPr>
            <p:ph type="body" idx="13"/>
          </p:nvPr>
        </p:nvSpPr>
        <p:spPr>
          <a:xfrm>
            <a:off x="721766" y="1183653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>
                <a:latin typeface="Helvetica Light" panose="020B0403020202020204" pitchFamily="34" charset="0"/>
              </a:rPr>
              <a:t>Computer Science</a:t>
            </a:r>
            <a:endParaRPr dirty="0">
              <a:latin typeface="Helvetica Light" panose="020B0403020202020204" pitchFamily="34" charset="0"/>
            </a:endParaRPr>
          </a:p>
        </p:txBody>
      </p:sp>
      <p:sp>
        <p:nvSpPr>
          <p:cNvPr id="255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9DA73C4E-9D66-77C4-5CF6-C797ACC823BD}"/>
              </a:ext>
            </a:extLst>
          </p:cNvPr>
          <p:cNvSpPr txBox="1"/>
          <p:nvPr/>
        </p:nvSpPr>
        <p:spPr>
          <a:xfrm>
            <a:off x="403217" y="3763445"/>
            <a:ext cx="7826383" cy="21755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Connect Pico ZIP96 to computer using a USB cable and open Thonny.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EBEC97D6-50F3-E97B-301D-F090056B6C1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211" y="2787411"/>
            <a:ext cx="13405754" cy="893717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873685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416060"/>
            <a:ext cx="24397892" cy="7292451"/>
          </a:xfrm>
          <a:prstGeom prst="rect">
            <a:avLst/>
          </a:prstGeom>
          <a:solidFill>
            <a:srgbClr val="27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2F333A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2F333A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6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00A655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403020202020204" pitchFamily="34" charset="0"/>
                <a:sym typeface="Helvetica"/>
              </a:rPr>
              <a:pPr marL="0" marR="0" lvl="0" indent="0" algn="ctr" defTabSz="821531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sz="2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403020202020204" pitchFamily="34" charset="0"/>
              <a:sym typeface="Helvetica"/>
            </a:endParaRPr>
          </a:p>
        </p:txBody>
      </p:sp>
      <p:sp>
        <p:nvSpPr>
          <p:cNvPr id="252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53" name="Tas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rPr lang="en-GB" b="1" dirty="0">
                <a:latin typeface="Helvetica" panose="020B0403020202020204" pitchFamily="34" charset="0"/>
                <a:ea typeface="Arial" charset="0"/>
                <a:cs typeface="Arial" charset="0"/>
              </a:rPr>
              <a:t>Thonny setup</a:t>
            </a:r>
          </a:p>
        </p:txBody>
      </p:sp>
      <p:sp>
        <p:nvSpPr>
          <p:cNvPr id="254" name="Prototyping &amp; modelling"/>
          <p:cNvSpPr txBox="1">
            <a:spLocks noGrp="1"/>
          </p:cNvSpPr>
          <p:nvPr>
            <p:ph type="body" idx="13"/>
          </p:nvPr>
        </p:nvSpPr>
        <p:spPr>
          <a:xfrm>
            <a:off x="721766" y="1183653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>
                <a:latin typeface="Helvetica Light" panose="020B0403020202020204" pitchFamily="34" charset="0"/>
              </a:rPr>
              <a:t>Computer Science</a:t>
            </a:r>
            <a:endParaRPr dirty="0">
              <a:latin typeface="Helvetica Light" panose="020B0403020202020204" pitchFamily="34" charset="0"/>
            </a:endParaRPr>
          </a:p>
        </p:txBody>
      </p:sp>
      <p:sp>
        <p:nvSpPr>
          <p:cNvPr id="255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A1EA0C9-52E5-CAC2-CCB8-7D5E3ADE8D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1" y="2480194"/>
            <a:ext cx="15169080" cy="9114398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2A441D7A-D1A3-54C4-6FA3-E6468123D5A6}"/>
              </a:ext>
            </a:extLst>
          </p:cNvPr>
          <p:cNvSpPr txBox="1"/>
          <p:nvPr/>
        </p:nvSpPr>
        <p:spPr>
          <a:xfrm>
            <a:off x="16642961" y="3813749"/>
            <a:ext cx="6875407" cy="6699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Check the Pico device appears in the bottom right corner of Thonny.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44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Try pressing STOP if it does not appear automatically.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Turn on the ‘Shell’ by going to ‘View &gt; Shell’.</a:t>
            </a:r>
            <a:endParaRPr lang="en-GB" sz="4200" dirty="0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9217DCF5-1C81-B0BD-8F48-1F79072EDEB0}"/>
              </a:ext>
            </a:extLst>
          </p:cNvPr>
          <p:cNvSpPr/>
          <p:nvPr/>
        </p:nvSpPr>
        <p:spPr>
          <a:xfrm>
            <a:off x="11484864" y="10708511"/>
            <a:ext cx="5394960" cy="1544449"/>
          </a:xfrm>
          <a:prstGeom prst="ellipse">
            <a:avLst/>
          </a:prstGeom>
          <a:noFill/>
          <a:ln w="76200" cap="flat">
            <a:solidFill>
              <a:srgbClr val="E33989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89160864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416060"/>
            <a:ext cx="24397892" cy="7292451"/>
          </a:xfrm>
          <a:prstGeom prst="rect">
            <a:avLst/>
          </a:prstGeom>
          <a:solidFill>
            <a:srgbClr val="27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2F333A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2F333A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6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00A655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403020202020204" pitchFamily="34" charset="0"/>
                <a:sym typeface="Helvetica"/>
              </a:rPr>
              <a:pPr marL="0" marR="0" lvl="0" indent="0" algn="ctr" defTabSz="821531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sz="2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403020202020204" pitchFamily="34" charset="0"/>
              <a:sym typeface="Helvetica"/>
            </a:endParaRPr>
          </a:p>
        </p:txBody>
      </p:sp>
      <p:sp>
        <p:nvSpPr>
          <p:cNvPr id="253" name="Tas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rPr lang="en-GB" b="1" dirty="0">
                <a:latin typeface="Helvetica" panose="020B0403020202020204" pitchFamily="34" charset="0"/>
                <a:ea typeface="Arial" charset="0"/>
                <a:cs typeface="Arial" charset="0"/>
              </a:rPr>
              <a:t>Thonny setup</a:t>
            </a:r>
          </a:p>
        </p:txBody>
      </p:sp>
      <p:sp>
        <p:nvSpPr>
          <p:cNvPr id="254" name="Prototyping &amp; modelling"/>
          <p:cNvSpPr txBox="1">
            <a:spLocks noGrp="1"/>
          </p:cNvSpPr>
          <p:nvPr>
            <p:ph type="body" sz="quarter" idx="13"/>
          </p:nvPr>
        </p:nvSpPr>
        <p:spPr>
          <a:xfrm>
            <a:off x="721766" y="1183653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>
                <a:latin typeface="Helvetica Light" panose="020B0403020202020204" pitchFamily="34" charset="0"/>
              </a:rPr>
              <a:t>Computer Science</a:t>
            </a:r>
            <a:endParaRPr dirty="0">
              <a:latin typeface="Helvetica Light" panose="020B0403020202020204" pitchFamily="34" charset="0"/>
            </a:endParaRPr>
          </a:p>
        </p:txBody>
      </p:sp>
      <p:sp>
        <p:nvSpPr>
          <p:cNvPr id="252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55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78717266-A924-1943-A838-A63ADF0A2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1" y="2794288"/>
            <a:ext cx="9530220" cy="8580848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5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9B4071F5-2FAB-E714-3A89-49CAA4733F61}"/>
              </a:ext>
            </a:extLst>
          </p:cNvPr>
          <p:cNvSpPr txBox="1"/>
          <p:nvPr/>
        </p:nvSpPr>
        <p:spPr>
          <a:xfrm>
            <a:off x="11922628" y="4435541"/>
            <a:ext cx="6875407" cy="5992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Create a new file by clicking ‘File &gt; New’.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Save it to the Pico by clicking ‘File &gt; Save as’ and then select ‘Raspberry Pi Pico’.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Name the file ‘main.py’.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4200" dirty="0"/>
          </a:p>
        </p:txBody>
      </p:sp>
      <p:sp>
        <p:nvSpPr>
          <p:cNvPr id="6" name="Oval 5">
            <a:extLst>
              <a:ext uri="{FF2B5EF4-FFF2-40B4-BE49-F238E27FC236}">
                <a16:creationId xmlns="" xmlns:a16="http://schemas.microsoft.com/office/drawing/2014/main" id="{9EE8B1FD-F93D-2318-E8BF-A493A0E8E05F}"/>
              </a:ext>
            </a:extLst>
          </p:cNvPr>
          <p:cNvSpPr/>
          <p:nvPr/>
        </p:nvSpPr>
        <p:spPr>
          <a:xfrm>
            <a:off x="2139696" y="7636127"/>
            <a:ext cx="7351776" cy="2641729"/>
          </a:xfrm>
          <a:prstGeom prst="ellipse">
            <a:avLst/>
          </a:prstGeom>
          <a:noFill/>
          <a:ln w="76200" cap="flat">
            <a:solidFill>
              <a:srgbClr val="C0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05699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416060"/>
            <a:ext cx="24397892" cy="7292451"/>
          </a:xfrm>
          <a:prstGeom prst="rect">
            <a:avLst/>
          </a:prstGeom>
          <a:solidFill>
            <a:srgbClr val="27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2F333A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2F333A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6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00A655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403020202020204" pitchFamily="34" charset="0"/>
                <a:sym typeface="Helvetica"/>
              </a:rPr>
              <a:pPr marL="0" marR="0" lvl="0" indent="0" algn="ctr" defTabSz="821531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sz="2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403020202020204" pitchFamily="34" charset="0"/>
              <a:sym typeface="Helvetica"/>
            </a:endParaRPr>
          </a:p>
        </p:txBody>
      </p:sp>
      <p:sp>
        <p:nvSpPr>
          <p:cNvPr id="252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53" name="Tas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rPr lang="en-GB" b="1" dirty="0">
                <a:latin typeface="Helvetica" panose="020B0403020202020204" pitchFamily="34" charset="0"/>
                <a:ea typeface="Arial" charset="0"/>
                <a:cs typeface="Arial" charset="0"/>
              </a:rPr>
              <a:t>Thonny setup</a:t>
            </a:r>
          </a:p>
        </p:txBody>
      </p:sp>
      <p:sp>
        <p:nvSpPr>
          <p:cNvPr id="254" name="Prototyping &amp; modelling"/>
          <p:cNvSpPr txBox="1">
            <a:spLocks noGrp="1"/>
          </p:cNvSpPr>
          <p:nvPr>
            <p:ph type="body" idx="13"/>
          </p:nvPr>
        </p:nvSpPr>
        <p:spPr>
          <a:xfrm>
            <a:off x="721766" y="1183653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>
                <a:latin typeface="Helvetica Light" panose="020B0403020202020204" pitchFamily="34" charset="0"/>
              </a:rPr>
              <a:t>Computer Science</a:t>
            </a:r>
            <a:endParaRPr dirty="0">
              <a:latin typeface="Helvetica Light" panose="020B0403020202020204" pitchFamily="34" charset="0"/>
            </a:endParaRPr>
          </a:p>
        </p:txBody>
      </p:sp>
      <p:sp>
        <p:nvSpPr>
          <p:cNvPr id="255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1A41BF7A-76D0-869F-EC03-631A8093F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969" y="2827454"/>
            <a:ext cx="15221234" cy="8456242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5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2053C440-FC3D-555A-C8E9-D4EBBAD0F20C}"/>
              </a:ext>
            </a:extLst>
          </p:cNvPr>
          <p:cNvSpPr txBox="1"/>
          <p:nvPr/>
        </p:nvSpPr>
        <p:spPr>
          <a:xfrm>
            <a:off x="16642961" y="5057333"/>
            <a:ext cx="6875407" cy="3837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Install the ‘ZIP96Pico’ library onto the Pico.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GB" sz="44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Click on ‘Tools &gt; Manage Packages…’</a:t>
            </a:r>
            <a:endParaRPr lang="en-GB" sz="4200" dirty="0"/>
          </a:p>
        </p:txBody>
      </p:sp>
    </p:spTree>
    <p:extLst>
      <p:ext uri="{BB962C8B-B14F-4D97-AF65-F5344CB8AC3E}">
        <p14:creationId xmlns:p14="http://schemas.microsoft.com/office/powerpoint/2010/main" val="427850134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Rectangle"/>
          <p:cNvSpPr/>
          <p:nvPr/>
        </p:nvSpPr>
        <p:spPr>
          <a:xfrm>
            <a:off x="-1" y="3416060"/>
            <a:ext cx="24397892" cy="7292451"/>
          </a:xfrm>
          <a:prstGeom prst="rect">
            <a:avLst/>
          </a:prstGeom>
          <a:solidFill>
            <a:srgbClr val="27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2F333A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2F333A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6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00A655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Helvetica" panose="020B0403020202020204" pitchFamily="34" charset="0"/>
                <a:sym typeface="Helvetica"/>
              </a:rPr>
              <a:pPr marL="0" marR="0" lvl="0" indent="0" algn="ctr" defTabSz="821531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sz="2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" panose="020B0403020202020204" pitchFamily="34" charset="0"/>
              <a:sym typeface="Helvetica"/>
            </a:endParaRPr>
          </a:p>
        </p:txBody>
      </p:sp>
      <p:sp>
        <p:nvSpPr>
          <p:cNvPr id="252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sp>
        <p:nvSpPr>
          <p:cNvPr id="253" name="Tas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rPr lang="en-GB" b="1" dirty="0">
                <a:latin typeface="Helvetica" panose="020B0403020202020204" pitchFamily="34" charset="0"/>
                <a:ea typeface="Arial" charset="0"/>
                <a:cs typeface="Arial" charset="0"/>
              </a:rPr>
              <a:t>Thonny Setup</a:t>
            </a:r>
          </a:p>
        </p:txBody>
      </p:sp>
      <p:sp>
        <p:nvSpPr>
          <p:cNvPr id="254" name="Prototyping &amp; modelling"/>
          <p:cNvSpPr txBox="1">
            <a:spLocks noGrp="1"/>
          </p:cNvSpPr>
          <p:nvPr>
            <p:ph type="body" idx="13"/>
          </p:nvPr>
        </p:nvSpPr>
        <p:spPr>
          <a:xfrm>
            <a:off x="721766" y="1183653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>
                <a:latin typeface="Helvetica Light" panose="020B0403020202020204" pitchFamily="34" charset="0"/>
              </a:rPr>
              <a:t>Computer Science</a:t>
            </a:r>
            <a:endParaRPr dirty="0">
              <a:latin typeface="Helvetica Light" panose="020B0403020202020204" pitchFamily="34" charset="0"/>
            </a:endParaRPr>
          </a:p>
        </p:txBody>
      </p:sp>
      <p:sp>
        <p:nvSpPr>
          <p:cNvPr id="255" name="Line"/>
          <p:cNvSpPr/>
          <p:nvPr/>
        </p:nvSpPr>
        <p:spPr>
          <a:xfrm>
            <a:off x="721766" y="2159861"/>
            <a:ext cx="358235" cy="1"/>
          </a:xfrm>
          <a:prstGeom prst="line">
            <a:avLst/>
          </a:prstGeom>
          <a:ln w="25400">
            <a:solidFill>
              <a:srgbClr val="00A655"/>
            </a:solidFill>
            <a:miter lim="400000"/>
          </a:ln>
        </p:spPr>
        <p:txBody>
          <a:bodyPr lIns="71437" tIns="71437" rIns="71437" bIns="71437" anchor="ctr"/>
          <a:lstStyle/>
          <a:p>
            <a:pPr marL="0" marR="0" lvl="0" indent="0" algn="ctr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Regular" charset="0"/>
              <a:ea typeface="Arial Regular" charset="0"/>
              <a:cs typeface="Arial Regular" charset="0"/>
              <a:sym typeface="Helvetica Neue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94DC8DDC-BEB4-61F2-46FE-E74BF383F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003" y="2976340"/>
            <a:ext cx="12270381" cy="8764556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5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5DFBB5C1-A6D7-52F6-7986-8ECBA5A393DA}"/>
              </a:ext>
            </a:extLst>
          </p:cNvPr>
          <p:cNvSpPr txBox="1"/>
          <p:nvPr/>
        </p:nvSpPr>
        <p:spPr>
          <a:xfrm>
            <a:off x="14850737" y="3868613"/>
            <a:ext cx="8009263" cy="6392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With the ‘Manage packages’ window open, search for ‘Kitronik’ and click the ‘Search on PyPI’ button.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200" dirty="0"/>
              <a:t>Locate ‘KitronikPicoZIP96’ in the list of search results, then click the ‘Install’ button.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200" dirty="0"/>
              <a:t>Confirm the install by clicking ‘Yes’ if prompted by Thonny.</a:t>
            </a:r>
          </a:p>
        </p:txBody>
      </p:sp>
      <p:sp>
        <p:nvSpPr>
          <p:cNvPr id="6" name="Oval 5">
            <a:extLst>
              <a:ext uri="{FF2B5EF4-FFF2-40B4-BE49-F238E27FC236}">
                <a16:creationId xmlns="" xmlns:a16="http://schemas.microsoft.com/office/drawing/2014/main" id="{2D32FDF5-6D5F-FE0B-107F-ABD9513637B3}"/>
              </a:ext>
            </a:extLst>
          </p:cNvPr>
          <p:cNvSpPr/>
          <p:nvPr/>
        </p:nvSpPr>
        <p:spPr>
          <a:xfrm>
            <a:off x="1080001" y="2976340"/>
            <a:ext cx="12873743" cy="1960612"/>
          </a:xfrm>
          <a:prstGeom prst="ellipse">
            <a:avLst/>
          </a:prstGeom>
          <a:noFill/>
          <a:ln w="76200" cap="flat">
            <a:solidFill>
              <a:srgbClr val="C0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603707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>
            <a:extLst>
              <a:ext uri="{FF2B5EF4-FFF2-40B4-BE49-F238E27FC236}">
                <a16:creationId xmlns="" xmlns:a16="http://schemas.microsoft.com/office/drawing/2014/main" id="{4FE2B797-1361-DAA2-D45A-A138004601C1}"/>
              </a:ext>
            </a:extLst>
          </p:cNvPr>
          <p:cNvSpPr/>
          <p:nvPr/>
        </p:nvSpPr>
        <p:spPr>
          <a:xfrm>
            <a:off x="-1" y="3174118"/>
            <a:ext cx="24384001" cy="7626734"/>
          </a:xfrm>
          <a:prstGeom prst="rect">
            <a:avLst/>
          </a:prstGeom>
          <a:solidFill>
            <a:srgbClr val="2F333A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algn="ctr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3" name="This code will tell the robot to navigate through an example maze. This will need adapting to suit your own maze design.">
            <a:extLst>
              <a:ext uri="{FF2B5EF4-FFF2-40B4-BE49-F238E27FC236}">
                <a16:creationId xmlns="" xmlns:a16="http://schemas.microsoft.com/office/drawing/2014/main" id="{00B8F988-98DF-B87B-3C97-B5BF7BC3FE5B}"/>
              </a:ext>
            </a:extLst>
          </p:cNvPr>
          <p:cNvSpPr txBox="1"/>
          <p:nvPr/>
        </p:nvSpPr>
        <p:spPr>
          <a:xfrm>
            <a:off x="403217" y="3315949"/>
            <a:ext cx="19881534" cy="821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>
            <a:spAutoFit/>
          </a:bodyPr>
          <a:lstStyle>
            <a:lvl1pPr marL="416718" indent="-416718">
              <a:buSzPct val="145000"/>
              <a:buChar char="‣"/>
              <a:defRPr sz="3000">
                <a:solidFill>
                  <a:srgbClr val="FFFFFF"/>
                </a:solidFill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After the Enemy class, define a new class:</a:t>
            </a:r>
          </a:p>
        </p:txBody>
      </p:sp>
      <p:sp>
        <p:nvSpPr>
          <p:cNvPr id="169" name="Robotics with micro:bits"/>
          <p:cNvSpPr txBox="1">
            <a:spLocks noGrp="1"/>
          </p:cNvSpPr>
          <p:nvPr>
            <p:ph type="body" idx="13"/>
          </p:nvPr>
        </p:nvSpPr>
        <p:spPr>
          <a:xfrm>
            <a:off x="721766" y="1608574"/>
            <a:ext cx="18499635" cy="63094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>
            <a:lvl1pPr marL="0" indent="0">
              <a:buSzTx/>
              <a:buNone/>
              <a:defRPr sz="3500">
                <a:solidFill>
                  <a:srgbClr val="929292"/>
                </a:solidFill>
              </a:defRPr>
            </a:lvl1pPr>
          </a:lstStyle>
          <a:p>
            <a:r>
              <a:rPr lang="en-GB" dirty="0"/>
              <a:t>Computer Science</a:t>
            </a:r>
            <a:endParaRPr dirty="0"/>
          </a:p>
        </p:txBody>
      </p:sp>
      <p:sp>
        <p:nvSpPr>
          <p:cNvPr id="160" name="Polygon"/>
          <p:cNvSpPr/>
          <p:nvPr/>
        </p:nvSpPr>
        <p:spPr>
          <a:xfrm rot="19800000">
            <a:off x="11906981" y="12511776"/>
            <a:ext cx="563027" cy="650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00A655"/>
          </a:solidFill>
          <a:ln w="12700">
            <a:miter lim="400000"/>
          </a:ln>
        </p:spPr>
        <p:txBody>
          <a:bodyPr lIns="71437" tIns="71437" rIns="71437" bIns="71437"/>
          <a:lstStyle/>
          <a:p>
            <a:pPr algn="ctr" defTabSz="821531">
              <a:defRPr sz="3000">
                <a:solidFill>
                  <a:srgbClr val="00A655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b="1" dirty="0">
              <a:latin typeface="Helvetica Bold" charset="0"/>
              <a:ea typeface="Helvetica Bold" charset="0"/>
              <a:cs typeface="Helvetica Bold" charset="0"/>
            </a:endParaRP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 dirty="0"/>
          </a:p>
        </p:txBody>
      </p:sp>
      <p:sp>
        <p:nvSpPr>
          <p:cNvPr id="168" name="Aims &amp; objectives"/>
          <p:cNvSpPr txBox="1">
            <a:spLocks noGrp="1"/>
          </p:cNvSpPr>
          <p:nvPr>
            <p:ph type="title"/>
          </p:nvPr>
        </p:nvSpPr>
        <p:spPr>
          <a:xfrm>
            <a:off x="721766" y="667402"/>
            <a:ext cx="18499635" cy="1142081"/>
          </a:xfrm>
          <a:prstGeom prst="rect">
            <a:avLst/>
          </a:prstGeom>
        </p:spPr>
        <p:txBody>
          <a:bodyPr/>
          <a:lstStyle/>
          <a:p>
            <a:r>
              <a:rPr lang="en-GB" b="1" dirty="0"/>
              <a:t>Coding: define position class</a:t>
            </a:r>
            <a:endParaRPr b="1" dirty="0"/>
          </a:p>
        </p:txBody>
      </p:sp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81246300-586D-65D6-8AF1-AB0C9BC12A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267" y="4185641"/>
            <a:ext cx="22264428" cy="48320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Class to store our Position functionality. Used by 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Enemy.moveSmart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Position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():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696969"/>
                </a:solidFill>
                <a:effectLst/>
                <a:latin typeface="Consolas" panose="020B0609020204030204" pitchFamily="49" charset="0"/>
              </a:rPr>
              <a:t># Position object constructor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</a:t>
            </a: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747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74726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74726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travelled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):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y </a:t>
            </a:r>
          </a:p>
          <a:p>
            <a:pPr defTabSz="914400" eaLnBrk="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4400" dirty="0">
                <a:latin typeface="Consolas" panose="020B0609020204030204" pitchFamily="49" charset="0"/>
              </a:rPr>
              <a:t>		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60043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travelled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80803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travelled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12747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 Light"/>
        <a:ea typeface="Helvetica Neue Light"/>
        <a:cs typeface="Helvetica Neue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t">
        <a:normAutofit/>
      </a:bodyPr>
      <a:lstStyle>
        <a:defPPr marL="0" marR="0" indent="0" algn="l" defTabSz="6429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1" i="0" u="none" strike="noStrike" cap="all" spc="0" normalizeH="0" baseline="0">
            <a:ln>
              <a:noFill/>
            </a:ln>
            <a:solidFill>
              <a:srgbClr val="2F333A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63500" cap="flat">
          <a:solidFill>
            <a:srgbClr val="00A65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l" defTabSz="6429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A65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63500" cap="flat">
          <a:solidFill>
            <a:srgbClr val="00A65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l" defTabSz="6429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 Light"/>
        <a:ea typeface="Helvetica Neue Light"/>
        <a:cs typeface="Helvetica Neue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t">
        <a:normAutofit/>
      </a:bodyPr>
      <a:lstStyle>
        <a:defPPr marL="0" marR="0" indent="0" algn="l" defTabSz="6429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1" i="0" u="none" strike="noStrike" cap="all" spc="0" normalizeH="0" baseline="0">
            <a:ln>
              <a:noFill/>
            </a:ln>
            <a:solidFill>
              <a:srgbClr val="2F333A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63500" cap="flat">
          <a:solidFill>
            <a:srgbClr val="00A65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l" defTabSz="6429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White">
    <a:dk1>
      <a:srgbClr val="000000"/>
    </a:dk1>
    <a:lt1>
      <a:srgbClr val="FFFFFF"/>
    </a:lt1>
    <a:dk2>
      <a:srgbClr val="5E5E5E"/>
    </a:dk2>
    <a:lt2>
      <a:srgbClr val="D6D5D5"/>
    </a:lt2>
    <a:accent1>
      <a:srgbClr val="00A2FF"/>
    </a:accent1>
    <a:accent2>
      <a:srgbClr val="16E7CF"/>
    </a:accent2>
    <a:accent3>
      <a:srgbClr val="61D836"/>
    </a:accent3>
    <a:accent4>
      <a:srgbClr val="FAE232"/>
    </a:accent4>
    <a:accent5>
      <a:srgbClr val="FF644E"/>
    </a:accent5>
    <a:accent6>
      <a:srgbClr val="EF5FA7"/>
    </a:accent6>
    <a:hlink>
      <a:srgbClr val="0000FF"/>
    </a:hlink>
    <a:folHlink>
      <a:srgbClr val="FF00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15333</TotalTime>
  <Words>906</Words>
  <Application>Microsoft Office PowerPoint</Application>
  <PresentationFormat>Custom</PresentationFormat>
  <Paragraphs>242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Arial</vt:lpstr>
      <vt:lpstr>Arial Bold</vt:lpstr>
      <vt:lpstr>Arial Regular</vt:lpstr>
      <vt:lpstr>Consolas</vt:lpstr>
      <vt:lpstr>Helvetica</vt:lpstr>
      <vt:lpstr>Helvetica Bold</vt:lpstr>
      <vt:lpstr>Helvetica Light</vt:lpstr>
      <vt:lpstr>Helvetica Neue</vt:lpstr>
      <vt:lpstr>Helvetica Neue Light</vt:lpstr>
      <vt:lpstr>Helvetica Neue Medium</vt:lpstr>
      <vt:lpstr>White</vt:lpstr>
      <vt:lpstr>1_White</vt:lpstr>
      <vt:lpstr>PowerPoint Presentation</vt:lpstr>
      <vt:lpstr>Aims &amp; objectives</vt:lpstr>
      <vt:lpstr>What is our a-mazing game?</vt:lpstr>
      <vt:lpstr>Thonny setup</vt:lpstr>
      <vt:lpstr>Thonny setup</vt:lpstr>
      <vt:lpstr>Thonny setup</vt:lpstr>
      <vt:lpstr>Thonny setup</vt:lpstr>
      <vt:lpstr>Thonny Setup</vt:lpstr>
      <vt:lpstr>Coding: define position class</vt:lpstr>
      <vt:lpstr>Coding: start third enemy</vt:lpstr>
      <vt:lpstr>Coding: continue third enemy</vt:lpstr>
      <vt:lpstr>Coding: continue third enemy</vt:lpstr>
      <vt:lpstr>Coding: add collision to enemy</vt:lpstr>
      <vt:lpstr>How to check Position?</vt:lpstr>
      <vt:lpstr>Coding: position checking</vt:lpstr>
      <vt:lpstr>What is insertion sort?</vt:lpstr>
      <vt:lpstr>Coding: insertion sort algorithm</vt:lpstr>
      <vt:lpstr>Coding: check current position</vt:lpstr>
      <vt:lpstr>Coding: get enemy position</vt:lpstr>
      <vt:lpstr>Coding: boundary checking</vt:lpstr>
      <vt:lpstr>Coding: distance checking</vt:lpstr>
      <vt:lpstr>Coding: find shortest path to player</vt:lpstr>
      <vt:lpstr>Coding: finish third enemy function</vt:lpstr>
      <vt:lpstr>Coding: add enemy functionality to game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alasdair.trench</dc:creator>
  <cp:lastModifiedBy>Microsoft account</cp:lastModifiedBy>
  <cp:revision>284</cp:revision>
  <cp:lastPrinted>2023-03-29T10:15:03Z</cp:lastPrinted>
  <dcterms:modified xsi:type="dcterms:W3CDTF">2023-04-05T14:35:53Z</dcterms:modified>
</cp:coreProperties>
</file>